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09" r:id="rId3"/>
    <p:sldId id="257" r:id="rId5"/>
    <p:sldId id="308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 preferSingleView="1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-2250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77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9278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3899C-63DD-4D03-8AE8-2EA4C638B3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9279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1049280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9281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9282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428BB-E411-44F8-AA56-27B694D26BF2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534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en-US" altLang="zh-CN" smtClean="0"/>
          </a:p>
        </p:txBody>
      </p:sp>
      <p:sp>
        <p:nvSpPr>
          <p:cNvPr id="185347" name="Header Placeholder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</a:ln>
        </p:spPr>
        <p:txBody>
          <a:bodyPr wrap="square" numCol="1" anchor="t" anchorCtr="0" compatLnSpc="1"/>
          <a:lstStyle/>
          <a:p>
            <a:pPr defTabSz="102997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dirty="0" err="1" smtClean="0"/>
              <a:t>MyFirsemplae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104863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2428BB-E411-44F8-AA56-27B694D26BF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sucai/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590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104859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A9664-E66E-425D-A4D3-E627FD770F6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9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93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594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5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BC7CAD4-1D8C-4E04-BBE8-C566A520DF5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1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4919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04919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A475-4FF7-48B5-966C-365F2151AF5D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19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19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78886F-8802-44B5-ADD6-33AF0AA3E31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16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4921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0492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5934-A49E-4124-9370-3A310DB1CB8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6D8A8-DFE9-4DFF-B55E-3C10B54B001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69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212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13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14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15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71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228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29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30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31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74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269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70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71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72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61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167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68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69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70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6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175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76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77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78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62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171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72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73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74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72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237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38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39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40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68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200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01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02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03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4858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58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68BD6-53FF-4676-87B1-DFAB455B1184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F5785-7797-472B-B961-2511AED9747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64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179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80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81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82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66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187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88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89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90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75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273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74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75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76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65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183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84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85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86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73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253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54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55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56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67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191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92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93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194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70" name="图片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49224" name="矩形 5"/>
          <p:cNvSpPr/>
          <p:nvPr userDrawn="1"/>
        </p:nvSpPr>
        <p:spPr bwMode="auto">
          <a:xfrm>
            <a:off x="6637572" y="282136"/>
            <a:ext cx="2326920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WWW.1PPT.COM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25" name="矩形 7"/>
          <p:cNvSpPr/>
          <p:nvPr userDrawn="1"/>
        </p:nvSpPr>
        <p:spPr bwMode="auto">
          <a:xfrm>
            <a:off x="-10210" y="256938"/>
            <a:ext cx="5014514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『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PPT』—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PPT</a:t>
            </a:r>
            <a:r>
              <a:rPr lang="zh-CN" altLang="en-US" sz="1600" spc="3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素材免费下载</a:t>
            </a:r>
            <a:endParaRPr lang="zh-CN" altLang="en-US" sz="1600" spc="3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26" name="矩形 4"/>
          <p:cNvSpPr/>
          <p:nvPr userDrawn="1"/>
        </p:nvSpPr>
        <p:spPr bwMode="auto">
          <a:xfrm>
            <a:off x="155762" y="662642"/>
            <a:ext cx="8808726" cy="6006718"/>
          </a:xfrm>
          <a:prstGeom prst="rect">
            <a:avLst/>
          </a:prstGeom>
          <a:solidFill>
            <a:schemeClr val="bg1"/>
          </a:solidFill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endParaRPr lang="zh-CN" altLang="en-US" sz="140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227" name="矩形 6"/>
          <p:cNvSpPr/>
          <p:nvPr userDrawn="1"/>
        </p:nvSpPr>
        <p:spPr bwMode="auto">
          <a:xfrm>
            <a:off x="2771802" y="9837712"/>
            <a:ext cx="4032448" cy="360040"/>
          </a:xfrm>
          <a:prstGeom prst="rect">
            <a:avLst/>
          </a:prstGeom>
          <a:noFill/>
          <a:ln w="25400">
            <a:noFill/>
          </a:ln>
          <a:effectLst/>
          <a:scene3d>
            <a:camera prst="orthographicFront"/>
            <a:lightRig rig="flat" dir="t"/>
          </a:scene3d>
          <a:sp3d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模板网，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</a:t>
            </a:r>
            <a:endParaRPr lang="en-US" altLang="zh-CN" sz="1400" dirty="0" smtClean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0" fontAlgn="ctr" hangingPunct="0">
              <a:buClr>
                <a:srgbClr val="FF0000"/>
              </a:buClr>
              <a:buSzPct val="70000"/>
              <a:tabLst>
                <a:tab pos="135890" algn="l"/>
              </a:tabLst>
            </a:pP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www.1ppt.com/sucai/</a:t>
            </a:r>
            <a:r>
              <a:rPr lang="en-US" altLang="zh-CN" sz="1400" dirty="0" smtClean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140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3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923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9234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281CE-0555-4E63-951A-246CC394851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35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F98468-8A1C-463A-BB08-472B8BB551AE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36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4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49248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9249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925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4A056-A0F6-44C8-83DD-E36FDD5C316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5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BAEB-86F5-49EA-88CC-1222B81AD170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49205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9206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920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9208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920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6E925-CCBA-4889-971B-387E13AF0A37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9899E-88D0-49CB-B4CC-5F6E1C38C7B7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04925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11BA3-CFBA-459D-95C6-78DCE8C58795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5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6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60E8C-0E90-4256-A00E-458B0FDD317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2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F8F40-C80D-4941-A331-11A1EBE75FD1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22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2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DBB5A-1635-4ACA-A9D5-83C879FFF092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41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924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9243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04F9-769B-45FA-BAF1-9A3F4BBCF32A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44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45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71839-19D5-4D2A-A142-19045D2E0CE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46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261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9262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1049263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926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6EEDF-B412-478A-A227-E36678B245F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6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6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8404B09-0A66-4568-A762-578EFF134B39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9267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9268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8" Type="http://schemas.openxmlformats.org/officeDocument/2006/relationships/theme" Target="../theme/theme1.xml"/><Relationship Id="rId27" Type="http://schemas.openxmlformats.org/officeDocument/2006/relationships/image" Target="../media/image2.jpeg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7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ACD85934-A49E-4124-9370-3A310DB1CB8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35F6D8A8-DFE9-4DFF-B55E-3C10B54B0011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48581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8582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anose="020B0604020202020204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9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矩形 22"/>
          <p:cNvSpPr/>
          <p:nvPr/>
        </p:nvSpPr>
        <p:spPr>
          <a:xfrm>
            <a:off x="0" y="857391"/>
            <a:ext cx="9144000" cy="5143218"/>
          </a:xfrm>
          <a:prstGeom prst="rect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"/>
          </a:p>
        </p:txBody>
      </p:sp>
      <p:sp>
        <p:nvSpPr>
          <p:cNvPr id="24" name="矩形 259"/>
          <p:cNvSpPr>
            <a:spLocks noChangeArrowheads="1"/>
          </p:cNvSpPr>
          <p:nvPr/>
        </p:nvSpPr>
        <p:spPr bwMode="auto">
          <a:xfrm>
            <a:off x="3859897" y="4410230"/>
            <a:ext cx="5475111" cy="681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zh-CN" altLang="en-US" sz="3840" cap="all" dirty="0">
                <a:solidFill>
                  <a:schemeClr val="bg1"/>
                </a:solidFill>
                <a:latin typeface="方正正准黑简体" panose="02000000000000000000" pitchFamily="2" charset="-122"/>
                <a:ea typeface="方正正准黑简体" panose="02000000000000000000" pitchFamily="2" charset="-122"/>
                <a:cs typeface="Arial" panose="020B0604020202020204" pitchFamily="34" charset="0"/>
              </a:rPr>
              <a:t>一带一路上的音乐文化</a:t>
            </a:r>
            <a:endParaRPr lang="zh-CN" altLang="en-US" sz="3840" cap="all" dirty="0">
              <a:solidFill>
                <a:schemeClr val="bg1"/>
              </a:solidFill>
              <a:latin typeface="方正正准黑简体" panose="02000000000000000000" pitchFamily="2" charset="-122"/>
              <a:ea typeface="方正正准黑简体" panose="02000000000000000000" pitchFamily="2" charset="-122"/>
              <a:cs typeface="Arial" panose="020B0604020202020204" pitchFamily="34" charset="0"/>
            </a:endParaRPr>
          </a:p>
        </p:txBody>
      </p:sp>
      <p:sp>
        <p:nvSpPr>
          <p:cNvPr id="27" name="矩形 259"/>
          <p:cNvSpPr>
            <a:spLocks noChangeArrowheads="1"/>
          </p:cNvSpPr>
          <p:nvPr/>
        </p:nvSpPr>
        <p:spPr bwMode="auto">
          <a:xfrm>
            <a:off x="5002332" y="3706707"/>
            <a:ext cx="4141668" cy="44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zh-CN" sz="2275" cap="all" dirty="0">
                <a:solidFill>
                  <a:schemeClr val="bg1"/>
                </a:solidFill>
                <a:latin typeface="方正正准黑简体" panose="02000000000000000000" pitchFamily="2" charset="-122"/>
                <a:ea typeface="方正正准黑简体" panose="02000000000000000000" pitchFamily="2" charset="-122"/>
                <a:cs typeface="Arial" panose="020B0604020202020204" pitchFamily="34" charset="0"/>
              </a:rPr>
              <a:t>“</a:t>
            </a:r>
            <a:r>
              <a:rPr lang="zh-CN" altLang="en-US" sz="2275" cap="all" dirty="0">
                <a:solidFill>
                  <a:schemeClr val="bg1"/>
                </a:solidFill>
                <a:latin typeface="方正正准黑简体" panose="02000000000000000000" pitchFamily="2" charset="-122"/>
                <a:ea typeface="方正正准黑简体" panose="02000000000000000000" pitchFamily="2" charset="-122"/>
                <a:cs typeface="Arial" panose="020B0604020202020204" pitchFamily="34" charset="0"/>
              </a:rPr>
              <a:t>从东方听到西方</a:t>
            </a:r>
            <a:r>
              <a:rPr lang="en-US" altLang="zh-CN" sz="2275" cap="all" dirty="0">
                <a:solidFill>
                  <a:schemeClr val="bg1"/>
                </a:solidFill>
                <a:latin typeface="方正正准黑简体" panose="02000000000000000000" pitchFamily="2" charset="-122"/>
                <a:ea typeface="方正正准黑简体" panose="02000000000000000000" pitchFamily="2" charset="-122"/>
                <a:cs typeface="Arial" panose="020B0604020202020204" pitchFamily="34" charset="0"/>
              </a:rPr>
              <a:t>”</a:t>
            </a:r>
            <a:endParaRPr lang="en-US" altLang="zh-CN" sz="2275" cap="all" dirty="0">
              <a:solidFill>
                <a:schemeClr val="bg1"/>
              </a:solidFill>
              <a:latin typeface="方正正准黑简体" panose="02000000000000000000" pitchFamily="2" charset="-122"/>
              <a:ea typeface="方正正准黑简体" panose="02000000000000000000" pitchFamily="2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28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2" accel="40000" fill="hold" grpId="0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2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3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5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1" dur="500" tmFilter="0,0; .5, 1; 1, 1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 bldLvl="0" animBg="1"/>
          <p:bldP spid="24" grpId="0"/>
          <p:bldP spid="2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3" presetClass="entr" presetSubtype="28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w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4/3*#ppt_h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10" presetID="2" presetClass="entr" presetSubtype="2" accel="4000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1000" fill="hold"/>
                                            <p:tgtEl>
                                              <p:spTgt spid="2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15" presetID="41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7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x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8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9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h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h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2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w/10"/>
                                              </p:val>
                                            </p:tav>
                                            <p:tav tm="50000">
                                              <p:val>
                                                <p:strVal val="#ppt_w+.0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1" dur="500" tmFilter="0,0; .5, 1; 1, 1"/>
                                            <p:tgtEl>
                                              <p:spTgt spid="2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3" grpId="0" bldLvl="0" animBg="1"/>
          <p:bldP spid="24" grpId="0"/>
          <p:bldP spid="27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矩形 5"/>
          <p:cNvSpPr/>
          <p:nvPr/>
        </p:nvSpPr>
        <p:spPr>
          <a:xfrm>
            <a:off x="-481601" y="127926"/>
            <a:ext cx="6112287" cy="208534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en-US" altLang="zh-CN" sz="80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  <a:p>
            <a:pPr algn="ctr"/>
            <a:r>
              <a:rPr lang="en-US" altLang="zh-CN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华文行楷" panose="02010800040101010101" pitchFamily="2" charset="-122"/>
                <a:ea typeface="华文行楷" panose="02010800040101010101" pitchFamily="2" charset="-122"/>
              </a:rPr>
              <a:t>  </a:t>
            </a:r>
            <a:endParaRPr lang="zh-CN" altLang="en-US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华文行楷" panose="02010800040101010101" pitchFamily="2" charset="-122"/>
              <a:ea typeface="华文行楷" panose="02010800040101010101" pitchFamily="2" charset="-122"/>
            </a:endParaRPr>
          </a:p>
        </p:txBody>
      </p:sp>
      <p:sp>
        <p:nvSpPr>
          <p:cNvPr id="1048634" name="矩形 7"/>
          <p:cNvSpPr/>
          <p:nvPr/>
        </p:nvSpPr>
        <p:spPr>
          <a:xfrm>
            <a:off x="294214" y="2329440"/>
            <a:ext cx="5579048" cy="16916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zh-CN" sz="5400" dirty="0">
                <a:latin typeface="华文新魏" panose="02010800040101010101" pitchFamily="2" charset="-122"/>
                <a:ea typeface="华文新魏" panose="02010800040101010101" pitchFamily="2" charset="-122"/>
              </a:rPr>
              <a:t>O</a:t>
            </a:r>
            <a:r>
              <a:rPr lang="en-US" altLang="zh-CN" sz="4400" dirty="0">
                <a:latin typeface="华文新魏" panose="02010800040101010101" pitchFamily="2" charset="-122"/>
                <a:ea typeface="华文新魏" panose="02010800040101010101" pitchFamily="2" charset="-122"/>
              </a:rPr>
              <a:t>ne</a:t>
            </a:r>
            <a:r>
              <a:rPr lang="en-US" altLang="zh-CN" sz="4000" dirty="0">
                <a:latin typeface="华文新魏" panose="02010800040101010101" pitchFamily="2" charset="-122"/>
                <a:ea typeface="华文新魏" panose="02010800040101010101" pitchFamily="2" charset="-122"/>
              </a:rPr>
              <a:t> Belt </a:t>
            </a:r>
            <a:endParaRPr lang="en-US" altLang="zh-CN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 algn="ctr"/>
            <a:r>
              <a:rPr lang="en-US" altLang="zh-CN" sz="5400" dirty="0">
                <a:latin typeface="华文新魏" panose="02010800040101010101" pitchFamily="2" charset="-122"/>
                <a:ea typeface="华文新魏" panose="02010800040101010101" pitchFamily="2" charset="-122"/>
              </a:rPr>
              <a:t>   </a:t>
            </a:r>
            <a:endParaRPr lang="zh-CN" altLang="en-US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048635" name="文本框 9"/>
          <p:cNvSpPr txBox="1"/>
          <p:nvPr/>
        </p:nvSpPr>
        <p:spPr>
          <a:xfrm>
            <a:off x="3299294" y="3457681"/>
            <a:ext cx="340253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4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AND</a:t>
            </a:r>
            <a:endParaRPr lang="zh-CN" altLang="en-US" sz="44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048636" name="文本框 10"/>
          <p:cNvSpPr txBox="1"/>
          <p:nvPr/>
        </p:nvSpPr>
        <p:spPr>
          <a:xfrm>
            <a:off x="4642933" y="4282327"/>
            <a:ext cx="3388401" cy="891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O</a:t>
            </a:r>
            <a:r>
              <a:rPr lang="en-US" altLang="zh-CN" sz="4000" b="1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ne</a:t>
            </a:r>
            <a:r>
              <a:rPr lang="en-US" altLang="zh-CN" sz="4000" dirty="0" smtClean="0">
                <a:latin typeface="华文新魏" panose="02010800040101010101" pitchFamily="2" charset="-122"/>
                <a:ea typeface="华文新魏" panose="02010800040101010101" pitchFamily="2" charset="-122"/>
              </a:rPr>
              <a:t> Road</a:t>
            </a:r>
            <a:endParaRPr lang="zh-CN" altLang="en-US" sz="4000" dirty="0"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048637" name="矩形 11"/>
          <p:cNvSpPr/>
          <p:nvPr/>
        </p:nvSpPr>
        <p:spPr>
          <a:xfrm rot="772883">
            <a:off x="110676" y="575298"/>
            <a:ext cx="5059680" cy="151384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9600" dirty="0">
                <a:ln w="0">
                  <a:noFill/>
                </a:ln>
                <a:effectLst>
                  <a:glow rad="101600">
                    <a:schemeClr val="accent1">
                      <a:lumMod val="20000"/>
                      <a:lumOff val="80000"/>
                      <a:alpha val="60000"/>
                    </a:schemeClr>
                  </a:glow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方正魏碑_GBK" panose="03000509000000000000" pitchFamily="65" charset="-122"/>
                <a:ea typeface="方正魏碑_GBK" panose="03000509000000000000" pitchFamily="65" charset="-122"/>
              </a:rPr>
              <a:t>一带一路</a:t>
            </a:r>
            <a:endParaRPr lang="zh-CN" altLang="en-US" sz="9600" dirty="0">
              <a:ln w="0">
                <a:noFill/>
              </a:ln>
              <a:effectLst>
                <a:glow rad="101600">
                  <a:schemeClr val="accent1">
                    <a:lumMod val="20000"/>
                    <a:lumOff val="80000"/>
                    <a:alpha val="60000"/>
                  </a:schemeClr>
                </a:glow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方正魏碑_GBK" panose="03000509000000000000" pitchFamily="65" charset="-122"/>
              <a:ea typeface="方正魏碑_GBK" panose="03000509000000000000" pitchFamily="65" charset="-122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3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933450" y="721995"/>
            <a:ext cx="7277735" cy="56311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p>
            <a:pPr indent="0"/>
            <a:r>
              <a:rPr lang="en-US" altLang="zh-CN" sz="2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一带一路</a:t>
            </a:r>
            <a:r>
              <a:rPr lang="zh-CN" altLang="en-US" sz="2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（英文：</a:t>
            </a:r>
            <a:r>
              <a:rPr lang="en-US" altLang="zh-CN" sz="2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Belt and Road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，缩写</a:t>
            </a:r>
            <a:r>
              <a:rPr lang="en-US" altLang="zh-CN" sz="2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B&amp;R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）是</a:t>
            </a:r>
            <a:r>
              <a:rPr lang="zh-CN" altLang="en-US" sz="2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丝绸之路经济带</a:t>
            </a:r>
            <a:r>
              <a:rPr lang="zh-CN" altLang="en-US" sz="2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和</a:t>
            </a:r>
            <a:r>
              <a:rPr lang="zh-CN" altLang="en-US" sz="2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zh-CN" sz="2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世纪海上丝绸之路</a:t>
            </a:r>
            <a:r>
              <a:rPr lang="zh-CN" altLang="en-US" sz="2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的简称。</a:t>
            </a:r>
            <a:endParaRPr lang="zh-CN" altLang="en-US" sz="2400" b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endParaRPr lang="zh-CN" altLang="en-US" sz="2400" b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indent="0"/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丝绸之路是自两汉时期中国古人开创的以洛阳、长安为起点，连接东西方文明的贸易和文化交流通道。自古以来，音乐，绘画，文学等艺术形式，都在一带一路这个载体上寻求创作的灵感。从伯牙子期的</a:t>
            </a:r>
            <a:r>
              <a:rPr lang="en-US" altLang="zh-CN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高山流水</a:t>
            </a:r>
            <a:r>
              <a:rPr lang="en-US" altLang="zh-CN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到贝多芬的</a:t>
            </a:r>
            <a:r>
              <a:rPr lang="en-US" altLang="zh-CN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月光钢琴奏鸣曲</a:t>
            </a:r>
            <a:r>
              <a:rPr lang="en-US" altLang="zh-CN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，从曹雪芹的</a:t>
            </a:r>
            <a:r>
              <a:rPr lang="en-US" altLang="zh-CN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红楼梦</a:t>
            </a:r>
            <a:r>
              <a:rPr lang="en-US" altLang="zh-CN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到莎士比亚的</a:t>
            </a:r>
            <a:r>
              <a:rPr lang="en-US" altLang="zh-CN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哈姆雷特</a:t>
            </a:r>
            <a:r>
              <a:rPr lang="en-US" altLang="zh-CN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，从黄公望的</a:t>
            </a:r>
            <a:r>
              <a:rPr lang="en-US" altLang="zh-CN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富春山居图</a:t>
            </a:r>
            <a:r>
              <a:rPr lang="en-US" altLang="zh-CN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到达芬奇的</a:t>
            </a:r>
            <a:r>
              <a:rPr lang="en-US" altLang="zh-CN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《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蒙娜丽莎</a:t>
            </a:r>
            <a:r>
              <a:rPr lang="en-US" altLang="zh-CN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》</a:t>
            </a:r>
            <a:r>
              <a:rPr lang="zh-CN" altLang="en-US" sz="2400" b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，从中国的乐器古筝，二胡，琵琶到西方的乐器小提琴，大提琴，钢琴，我们今天的讲座，就以音乐文化为切入点，在一带一路这个千年的文化走廊上，带领听众朋友们感受一次文化穿越之旅。</a:t>
            </a:r>
            <a:endParaRPr lang="zh-CN" altLang="en-US" sz="2400" b="0">
              <a:solidFill>
                <a:schemeClr val="tx1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标题 1"/>
          <p:cNvSpPr>
            <a:spLocks noGrp="1"/>
          </p:cNvSpPr>
          <p:nvPr>
            <p:ph type="title"/>
          </p:nvPr>
        </p:nvSpPr>
        <p:spPr>
          <a:xfrm>
            <a:off x="633047" y="2321169"/>
            <a:ext cx="7869116" cy="1776899"/>
          </a:xfrm>
        </p:spPr>
        <p:txBody>
          <a:bodyPr>
            <a:noAutofit/>
          </a:bodyPr>
          <a:lstStyle/>
          <a:p>
            <a:pPr algn="ctr"/>
            <a:r>
              <a:rPr lang="zh-CN" altLang="en-US" sz="540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DC5924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楷体" panose="02010609060101010101" pitchFamily="49" charset="-122"/>
                <a:sym typeface="Arial" panose="020B0604020202020204" pitchFamily="34" charset="0"/>
              </a:rPr>
              <a:t>带你去看</a:t>
            </a:r>
            <a:br>
              <a:rPr lang="en-US" altLang="zh-CN" sz="540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DC5924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楷体" panose="02010609060101010101" pitchFamily="49" charset="-122"/>
                <a:sym typeface="Arial" panose="020B0604020202020204" pitchFamily="34" charset="0"/>
              </a:rPr>
            </a:br>
            <a:r>
              <a:rPr lang="zh-CN" altLang="en-US" sz="540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DC5924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楷体" panose="02010609060101010101" pitchFamily="49" charset="-122"/>
                <a:sym typeface="Arial" panose="020B0604020202020204" pitchFamily="34" charset="0"/>
              </a:rPr>
              <a:t>“一带一路”</a:t>
            </a:r>
            <a:r>
              <a:rPr lang="zh-CN" altLang="en-US" sz="54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rgbClr val="DC5924">
                      <a:satMod val="175000"/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ea typeface="楷体" panose="02010609060101010101" pitchFamily="49" charset="-122"/>
                <a:sym typeface="Arial" panose="020B0604020202020204" pitchFamily="34" charset="0"/>
              </a:rPr>
              <a:t>的前世今生</a:t>
            </a:r>
            <a:endParaRPr lang="zh-CN" altLang="en-US" sz="60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图片 4"/>
          <p:cNvPicPr>
            <a:picLocks noChangeAspect="1"/>
          </p:cNvPicPr>
          <p:nvPr/>
        </p:nvPicPr>
        <p:blipFill>
          <a:blip r:embed="rId1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581899"/>
            <a:ext cx="9144000" cy="6276105"/>
          </a:xfrm>
          <a:prstGeom prst="rect">
            <a:avLst/>
          </a:prstGeom>
        </p:spPr>
      </p:pic>
      <p:sp>
        <p:nvSpPr>
          <p:cNvPr id="1048596" name="矩形 14"/>
          <p:cNvSpPr/>
          <p:nvPr/>
        </p:nvSpPr>
        <p:spPr>
          <a:xfrm>
            <a:off x="-2645" y="8177"/>
            <a:ext cx="9144000" cy="30678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597" name="矩形 16"/>
          <p:cNvSpPr/>
          <p:nvPr/>
        </p:nvSpPr>
        <p:spPr>
          <a:xfrm>
            <a:off x="2" y="269113"/>
            <a:ext cx="1535131" cy="623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598" name="矩形 20"/>
          <p:cNvSpPr/>
          <p:nvPr/>
        </p:nvSpPr>
        <p:spPr>
          <a:xfrm>
            <a:off x="1534612" y="264372"/>
            <a:ext cx="1063647" cy="31928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599" name="矩形 30"/>
          <p:cNvSpPr/>
          <p:nvPr/>
        </p:nvSpPr>
        <p:spPr>
          <a:xfrm>
            <a:off x="7388421" y="279871"/>
            <a:ext cx="1752934" cy="2969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00" name="文本框 32"/>
          <p:cNvSpPr txBox="1"/>
          <p:nvPr/>
        </p:nvSpPr>
        <p:spPr>
          <a:xfrm>
            <a:off x="7906369" y="261261"/>
            <a:ext cx="1469299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50" dirty="0">
                <a:solidFill>
                  <a:prstClr val="white"/>
                </a:solidFill>
                <a:latin typeface="Segoe UI Light" panose="020B0502040204020203"/>
              </a:rPr>
              <a:t>总结</a:t>
            </a:r>
            <a:endParaRPr lang="zh-CN" altLang="en-US" sz="1350" dirty="0">
              <a:solidFill>
                <a:prstClr val="white"/>
              </a:solidFill>
              <a:latin typeface="Segoe UI Light" panose="020B0502040204020203"/>
            </a:endParaRPr>
          </a:p>
        </p:txBody>
      </p:sp>
      <p:sp>
        <p:nvSpPr>
          <p:cNvPr id="1048601" name="文本框 1"/>
          <p:cNvSpPr txBox="1"/>
          <p:nvPr/>
        </p:nvSpPr>
        <p:spPr>
          <a:xfrm>
            <a:off x="-587927" y="44011"/>
            <a:ext cx="2037867" cy="80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prstClr val="white"/>
                </a:solidFill>
                <a:latin typeface="Segoe UI Light" panose="020B0502040204020203"/>
              </a:rPr>
              <a:t>一带</a:t>
            </a:r>
            <a:endParaRPr lang="en-US" altLang="zh-CN" sz="2400" b="1" dirty="0">
              <a:solidFill>
                <a:prstClr val="white"/>
              </a:solidFill>
              <a:latin typeface="Segoe UI Light" panose="020B0502040204020203"/>
            </a:endParaRPr>
          </a:p>
          <a:p>
            <a:pPr algn="ctr"/>
            <a:r>
              <a:rPr lang="en-US" altLang="zh-CN" sz="2400" b="1" dirty="0">
                <a:solidFill>
                  <a:prstClr val="white"/>
                </a:solidFill>
                <a:latin typeface="Segoe UI Light" panose="020B0502040204020203"/>
              </a:rPr>
              <a:t>            </a:t>
            </a:r>
            <a:r>
              <a:rPr lang="zh-CN" altLang="en-US" sz="2400" b="1" dirty="0">
                <a:solidFill>
                  <a:prstClr val="white"/>
                </a:solidFill>
                <a:latin typeface="Segoe UI Light" panose="020B0502040204020203"/>
              </a:rPr>
              <a:t>一路</a:t>
            </a:r>
            <a:endParaRPr lang="zh-CN" altLang="en-US" sz="2400" b="1" dirty="0">
              <a:solidFill>
                <a:prstClr val="white"/>
              </a:solidFill>
              <a:latin typeface="Segoe UI Light" panose="020B0502040204020203"/>
            </a:endParaRPr>
          </a:p>
        </p:txBody>
      </p:sp>
      <p:sp>
        <p:nvSpPr>
          <p:cNvPr id="1048602" name="文本框 2"/>
          <p:cNvSpPr txBox="1"/>
          <p:nvPr/>
        </p:nvSpPr>
        <p:spPr>
          <a:xfrm>
            <a:off x="1516176" y="245584"/>
            <a:ext cx="10168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      目录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03" name="矩形 49"/>
          <p:cNvSpPr/>
          <p:nvPr/>
        </p:nvSpPr>
        <p:spPr>
          <a:xfrm>
            <a:off x="2585574" y="264869"/>
            <a:ext cx="1651295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04" name="文本框 50"/>
          <p:cNvSpPr txBox="1"/>
          <p:nvPr/>
        </p:nvSpPr>
        <p:spPr>
          <a:xfrm>
            <a:off x="2585962" y="258288"/>
            <a:ext cx="159085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  丝绸之路概况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05" name="矩形 51"/>
          <p:cNvSpPr/>
          <p:nvPr/>
        </p:nvSpPr>
        <p:spPr>
          <a:xfrm>
            <a:off x="4202804" y="261918"/>
            <a:ext cx="1110659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06" name="文本框 52"/>
          <p:cNvSpPr txBox="1"/>
          <p:nvPr/>
        </p:nvSpPr>
        <p:spPr>
          <a:xfrm>
            <a:off x="3984246" y="258511"/>
            <a:ext cx="10047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 </a:t>
            </a:r>
            <a:r>
              <a:rPr lang="zh-CN" altLang="en-US" sz="1500" dirty="0" smtClean="0">
                <a:solidFill>
                  <a:prstClr val="white"/>
                </a:solidFill>
              </a:rPr>
              <a:t>实施背景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07" name="矩形 53"/>
          <p:cNvSpPr/>
          <p:nvPr/>
        </p:nvSpPr>
        <p:spPr>
          <a:xfrm>
            <a:off x="5294214" y="257503"/>
            <a:ext cx="996927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08" name="文本框 54"/>
          <p:cNvSpPr txBox="1"/>
          <p:nvPr/>
        </p:nvSpPr>
        <p:spPr>
          <a:xfrm>
            <a:off x="5137834" y="269135"/>
            <a:ext cx="98883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具体内容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09" name="矩形 55"/>
          <p:cNvSpPr/>
          <p:nvPr/>
        </p:nvSpPr>
        <p:spPr>
          <a:xfrm>
            <a:off x="6285040" y="264372"/>
            <a:ext cx="1103381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10" name="文本框 56"/>
          <p:cNvSpPr txBox="1"/>
          <p:nvPr/>
        </p:nvSpPr>
        <p:spPr>
          <a:xfrm>
            <a:off x="6180503" y="264372"/>
            <a:ext cx="11918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重大意义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11" name="矩形 43"/>
          <p:cNvSpPr/>
          <p:nvPr/>
        </p:nvSpPr>
        <p:spPr>
          <a:xfrm flipH="1">
            <a:off x="5007574" y="4686634"/>
            <a:ext cx="2880619" cy="689531"/>
          </a:xfrm>
          <a:prstGeom prst="rect">
            <a:avLst/>
          </a:prstGeom>
          <a:gradFill flip="none" rotWithShape="1">
            <a:gsLst>
              <a:gs pos="0">
                <a:srgbClr val="BE321E"/>
              </a:gs>
              <a:gs pos="20000">
                <a:srgbClr val="F55A50">
                  <a:alpha val="70000"/>
                </a:srgbClr>
              </a:gs>
              <a:gs pos="80000">
                <a:srgbClr val="F55A50"/>
              </a:gs>
              <a:gs pos="100000">
                <a:srgbClr val="DA4637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2097153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18006122" flipH="1" flipV="1">
            <a:off x="3347381" y="4201796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54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18006122" flipH="1" flipV="1">
            <a:off x="4812163" y="4985008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48612" name="矩形 57"/>
          <p:cNvSpPr/>
          <p:nvPr/>
        </p:nvSpPr>
        <p:spPr>
          <a:xfrm>
            <a:off x="1337966" y="2194060"/>
            <a:ext cx="665481" cy="6883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000" dirty="0">
                <a:solidFill>
                  <a:prstClr val="white"/>
                </a:solidFill>
                <a:latin typeface="Algerian" pitchFamily="82" charset="0"/>
              </a:rPr>
              <a:t>01</a:t>
            </a:r>
            <a:endParaRPr lang="en-US" altLang="zh-CN" sz="4000" dirty="0">
              <a:solidFill>
                <a:prstClr val="white"/>
              </a:solidFill>
              <a:latin typeface="Algerian" pitchFamily="82" charset="0"/>
            </a:endParaRPr>
          </a:p>
        </p:txBody>
      </p:sp>
      <p:sp>
        <p:nvSpPr>
          <p:cNvPr id="1048613" name="TextBox 13"/>
          <p:cNvSpPr txBox="1"/>
          <p:nvPr/>
        </p:nvSpPr>
        <p:spPr>
          <a:xfrm>
            <a:off x="1910090" y="2378731"/>
            <a:ext cx="2017363" cy="332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600" dirty="0">
                <a:solidFill>
                  <a:prstClr val="white"/>
                </a:solidFill>
                <a:latin typeface="GungsuhChe" panose="02030609000101010101" pitchFamily="49" charset="-127"/>
                <a:ea typeface="GungsuhChe" panose="02030609000101010101" pitchFamily="49" charset="-127"/>
              </a:rPr>
              <a:t>Add your texts here</a:t>
            </a:r>
            <a:endParaRPr lang="zh-CN" altLang="en-US" sz="1600" dirty="0">
              <a:solidFill>
                <a:prstClr val="white"/>
              </a:solidFill>
              <a:latin typeface="GungsuhChe" panose="02030609000101010101" pitchFamily="49" charset="-127"/>
              <a:ea typeface="GungsuhChe" panose="02030609000101010101" pitchFamily="49" charset="-127"/>
            </a:endParaRPr>
          </a:p>
        </p:txBody>
      </p:sp>
      <p:sp>
        <p:nvSpPr>
          <p:cNvPr id="1048614" name="矩形 59"/>
          <p:cNvSpPr/>
          <p:nvPr/>
        </p:nvSpPr>
        <p:spPr>
          <a:xfrm>
            <a:off x="1255182" y="2203238"/>
            <a:ext cx="2880619" cy="689531"/>
          </a:xfrm>
          <a:prstGeom prst="rect">
            <a:avLst/>
          </a:prstGeom>
          <a:gradFill flip="none" rotWithShape="1">
            <a:gsLst>
              <a:gs pos="0">
                <a:srgbClr val="C8620E">
                  <a:lumMod val="89000"/>
                </a:srgbClr>
              </a:gs>
              <a:gs pos="20000">
                <a:srgbClr val="F08224"/>
              </a:gs>
              <a:gs pos="80000">
                <a:srgbClr val="E97E1F"/>
              </a:gs>
              <a:gs pos="100000">
                <a:srgbClr val="E17919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2097155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7202630" flipH="1" flipV="1">
            <a:off x="4928877" y="3361329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56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7202630" flipH="1" flipV="1">
            <a:off x="3495449" y="2529827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48615" name="矩形 62"/>
          <p:cNvSpPr/>
          <p:nvPr/>
        </p:nvSpPr>
        <p:spPr>
          <a:xfrm flipH="1">
            <a:off x="3567712" y="3858838"/>
            <a:ext cx="4320480" cy="689531"/>
          </a:xfrm>
          <a:prstGeom prst="rect">
            <a:avLst/>
          </a:prstGeom>
          <a:gradFill>
            <a:gsLst>
              <a:gs pos="0">
                <a:srgbClr val="B09368"/>
              </a:gs>
              <a:gs pos="20000">
                <a:srgbClr val="C8B496"/>
              </a:gs>
              <a:gs pos="80000">
                <a:srgbClr val="C8B496"/>
              </a:gs>
              <a:gs pos="100000">
                <a:srgbClr val="BCA47F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48616" name="弧形 7"/>
          <p:cNvSpPr/>
          <p:nvPr/>
        </p:nvSpPr>
        <p:spPr>
          <a:xfrm rot="10800000">
            <a:off x="3169748" y="2203841"/>
            <a:ext cx="1365959" cy="2344529"/>
          </a:xfrm>
          <a:custGeom>
            <a:avLst/>
            <a:gdLst>
              <a:gd name="connsiteX0" fmla="*/ 398092 w 1365958"/>
              <a:gd name="connsiteY0" fmla="*/ 2346911 h 2346911"/>
              <a:gd name="connsiteX1" fmla="*/ 75 w 1365958"/>
              <a:gd name="connsiteY1" fmla="*/ 1654664 h 2346911"/>
              <a:gd name="connsiteX2" fmla="*/ 0 w 1365958"/>
              <a:gd name="connsiteY2" fmla="*/ 1654664 h 2346911"/>
              <a:gd name="connsiteX3" fmla="*/ 447596 w 1365958"/>
              <a:gd name="connsiteY3" fmla="*/ 887222 h 2346911"/>
              <a:gd name="connsiteX4" fmla="*/ 447249 w 1365958"/>
              <a:gd name="connsiteY4" fmla="*/ 887222 h 2346911"/>
              <a:gd name="connsiteX5" fmla="*/ 956224 w 1365958"/>
              <a:gd name="connsiteY5" fmla="*/ 14538 h 2346911"/>
              <a:gd name="connsiteX6" fmla="*/ 957915 w 1365958"/>
              <a:gd name="connsiteY6" fmla="*/ 17095 h 2346911"/>
              <a:gd name="connsiteX7" fmla="*/ 967866 w 1365958"/>
              <a:gd name="connsiteY7" fmla="*/ 0 h 2346911"/>
              <a:gd name="connsiteX8" fmla="*/ 1365883 w 1365958"/>
              <a:gd name="connsiteY8" fmla="*/ 692247 h 2346911"/>
              <a:gd name="connsiteX9" fmla="*/ 1365958 w 1365958"/>
              <a:gd name="connsiteY9" fmla="*/ 692247 h 2346911"/>
              <a:gd name="connsiteX10" fmla="*/ 1286900 w 1365958"/>
              <a:gd name="connsiteY10" fmla="*/ 827800 h 2346911"/>
              <a:gd name="connsiteX11" fmla="*/ 1287246 w 1365958"/>
              <a:gd name="connsiteY11" fmla="*/ 827800 h 2346911"/>
              <a:gd name="connsiteX12" fmla="*/ 409734 w 1365958"/>
              <a:gd name="connsiteY12" fmla="*/ 2332373 h 2346911"/>
              <a:gd name="connsiteX13" fmla="*/ 398092 w 1365958"/>
              <a:gd name="connsiteY13" fmla="*/ 2346911 h 2346911"/>
              <a:gd name="connsiteX0-1" fmla="*/ 398092 w 1365958"/>
              <a:gd name="connsiteY0-2" fmla="*/ 2346911 h 2346911"/>
              <a:gd name="connsiteX1-3" fmla="*/ 75 w 1365958"/>
              <a:gd name="connsiteY1-4" fmla="*/ 1654664 h 2346911"/>
              <a:gd name="connsiteX2-5" fmla="*/ 0 w 1365958"/>
              <a:gd name="connsiteY2-6" fmla="*/ 1654664 h 2346911"/>
              <a:gd name="connsiteX3-7" fmla="*/ 447596 w 1365958"/>
              <a:gd name="connsiteY3-8" fmla="*/ 887222 h 2346911"/>
              <a:gd name="connsiteX4-9" fmla="*/ 447249 w 1365958"/>
              <a:gd name="connsiteY4-10" fmla="*/ 887222 h 2346911"/>
              <a:gd name="connsiteX5-11" fmla="*/ 956224 w 1365958"/>
              <a:gd name="connsiteY5-12" fmla="*/ 14538 h 2346911"/>
              <a:gd name="connsiteX6-13" fmla="*/ 957915 w 1365958"/>
              <a:gd name="connsiteY6-14" fmla="*/ 17095 h 2346911"/>
              <a:gd name="connsiteX7-15" fmla="*/ 967866 w 1365958"/>
              <a:gd name="connsiteY7-16" fmla="*/ 0 h 2346911"/>
              <a:gd name="connsiteX8-17" fmla="*/ 1365883 w 1365958"/>
              <a:gd name="connsiteY8-18" fmla="*/ 692247 h 2346911"/>
              <a:gd name="connsiteX9-19" fmla="*/ 1365958 w 1365958"/>
              <a:gd name="connsiteY9-20" fmla="*/ 692247 h 2346911"/>
              <a:gd name="connsiteX10-21" fmla="*/ 1286900 w 1365958"/>
              <a:gd name="connsiteY10-22" fmla="*/ 827800 h 2346911"/>
              <a:gd name="connsiteX11-23" fmla="*/ 1287246 w 1365958"/>
              <a:gd name="connsiteY11-24" fmla="*/ 827800 h 2346911"/>
              <a:gd name="connsiteX12-25" fmla="*/ 398092 w 1365958"/>
              <a:gd name="connsiteY12-26" fmla="*/ 2346911 h 234691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1365958" h="2346911">
                <a:moveTo>
                  <a:pt x="398092" y="2346911"/>
                </a:moveTo>
                <a:cubicBezTo>
                  <a:pt x="151662" y="2203455"/>
                  <a:pt x="75" y="1939809"/>
                  <a:pt x="75" y="1654664"/>
                </a:cubicBezTo>
                <a:lnTo>
                  <a:pt x="0" y="1654664"/>
                </a:lnTo>
                <a:lnTo>
                  <a:pt x="447596" y="887222"/>
                </a:lnTo>
                <a:lnTo>
                  <a:pt x="447249" y="887222"/>
                </a:lnTo>
                <a:lnTo>
                  <a:pt x="956224" y="14538"/>
                </a:lnTo>
                <a:lnTo>
                  <a:pt x="957915" y="17095"/>
                </a:lnTo>
                <a:lnTo>
                  <a:pt x="967866" y="0"/>
                </a:lnTo>
                <a:cubicBezTo>
                  <a:pt x="1214296" y="143456"/>
                  <a:pt x="1365883" y="407102"/>
                  <a:pt x="1365883" y="692247"/>
                </a:cubicBezTo>
                <a:lnTo>
                  <a:pt x="1365958" y="692247"/>
                </a:lnTo>
                <a:lnTo>
                  <a:pt x="1286900" y="827800"/>
                </a:lnTo>
                <a:lnTo>
                  <a:pt x="1287246" y="827800"/>
                </a:lnTo>
                <a:lnTo>
                  <a:pt x="398092" y="2346911"/>
                </a:lnTo>
                <a:close/>
              </a:path>
            </a:pathLst>
          </a:custGeom>
          <a:gradFill flip="none" rotWithShape="1">
            <a:gsLst>
              <a:gs pos="2000">
                <a:schemeClr val="tx1">
                  <a:lumMod val="65000"/>
                  <a:lumOff val="35000"/>
                </a:schemeClr>
              </a:gs>
              <a:gs pos="48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48617" name="矩形 64"/>
          <p:cNvSpPr/>
          <p:nvPr/>
        </p:nvSpPr>
        <p:spPr>
          <a:xfrm>
            <a:off x="1255181" y="3031038"/>
            <a:ext cx="4320480" cy="689531"/>
          </a:xfrm>
          <a:prstGeom prst="rect">
            <a:avLst/>
          </a:prstGeom>
          <a:gradFill flip="none" rotWithShape="1">
            <a:gsLst>
              <a:gs pos="0">
                <a:srgbClr val="078AC5"/>
              </a:gs>
              <a:gs pos="20000">
                <a:srgbClr val="2CB9F8"/>
              </a:gs>
              <a:gs pos="80000">
                <a:srgbClr val="81D5FB"/>
              </a:gs>
              <a:gs pos="100000">
                <a:srgbClr val="1AA2DF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48618" name="弧形 7"/>
          <p:cNvSpPr/>
          <p:nvPr/>
        </p:nvSpPr>
        <p:spPr>
          <a:xfrm rot="10800000">
            <a:off x="4610772" y="3029258"/>
            <a:ext cx="1365959" cy="2346911"/>
          </a:xfrm>
          <a:custGeom>
            <a:avLst/>
            <a:gdLst>
              <a:gd name="connsiteX0" fmla="*/ 398092 w 1365958"/>
              <a:gd name="connsiteY0" fmla="*/ 2346911 h 2346911"/>
              <a:gd name="connsiteX1" fmla="*/ 75 w 1365958"/>
              <a:gd name="connsiteY1" fmla="*/ 1654664 h 2346911"/>
              <a:gd name="connsiteX2" fmla="*/ 0 w 1365958"/>
              <a:gd name="connsiteY2" fmla="*/ 1654664 h 2346911"/>
              <a:gd name="connsiteX3" fmla="*/ 447596 w 1365958"/>
              <a:gd name="connsiteY3" fmla="*/ 887222 h 2346911"/>
              <a:gd name="connsiteX4" fmla="*/ 447249 w 1365958"/>
              <a:gd name="connsiteY4" fmla="*/ 887222 h 2346911"/>
              <a:gd name="connsiteX5" fmla="*/ 956224 w 1365958"/>
              <a:gd name="connsiteY5" fmla="*/ 14538 h 2346911"/>
              <a:gd name="connsiteX6" fmla="*/ 957915 w 1365958"/>
              <a:gd name="connsiteY6" fmla="*/ 17095 h 2346911"/>
              <a:gd name="connsiteX7" fmla="*/ 967866 w 1365958"/>
              <a:gd name="connsiteY7" fmla="*/ 0 h 2346911"/>
              <a:gd name="connsiteX8" fmla="*/ 1365883 w 1365958"/>
              <a:gd name="connsiteY8" fmla="*/ 692247 h 2346911"/>
              <a:gd name="connsiteX9" fmla="*/ 1365958 w 1365958"/>
              <a:gd name="connsiteY9" fmla="*/ 692247 h 2346911"/>
              <a:gd name="connsiteX10" fmla="*/ 1286900 w 1365958"/>
              <a:gd name="connsiteY10" fmla="*/ 827800 h 2346911"/>
              <a:gd name="connsiteX11" fmla="*/ 1287246 w 1365958"/>
              <a:gd name="connsiteY11" fmla="*/ 827800 h 2346911"/>
              <a:gd name="connsiteX12" fmla="*/ 409734 w 1365958"/>
              <a:gd name="connsiteY12" fmla="*/ 2332373 h 2346911"/>
              <a:gd name="connsiteX13" fmla="*/ 398092 w 1365958"/>
              <a:gd name="connsiteY13" fmla="*/ 2346911 h 2346911"/>
              <a:gd name="connsiteX0-1" fmla="*/ 398092 w 1365958"/>
              <a:gd name="connsiteY0-2" fmla="*/ 2346911 h 2346911"/>
              <a:gd name="connsiteX1-3" fmla="*/ 75 w 1365958"/>
              <a:gd name="connsiteY1-4" fmla="*/ 1654664 h 2346911"/>
              <a:gd name="connsiteX2-5" fmla="*/ 0 w 1365958"/>
              <a:gd name="connsiteY2-6" fmla="*/ 1654664 h 2346911"/>
              <a:gd name="connsiteX3-7" fmla="*/ 447596 w 1365958"/>
              <a:gd name="connsiteY3-8" fmla="*/ 887222 h 2346911"/>
              <a:gd name="connsiteX4-9" fmla="*/ 447249 w 1365958"/>
              <a:gd name="connsiteY4-10" fmla="*/ 887222 h 2346911"/>
              <a:gd name="connsiteX5-11" fmla="*/ 956224 w 1365958"/>
              <a:gd name="connsiteY5-12" fmla="*/ 14538 h 2346911"/>
              <a:gd name="connsiteX6-13" fmla="*/ 957915 w 1365958"/>
              <a:gd name="connsiteY6-14" fmla="*/ 17095 h 2346911"/>
              <a:gd name="connsiteX7-15" fmla="*/ 967866 w 1365958"/>
              <a:gd name="connsiteY7-16" fmla="*/ 0 h 2346911"/>
              <a:gd name="connsiteX8-17" fmla="*/ 1365883 w 1365958"/>
              <a:gd name="connsiteY8-18" fmla="*/ 692247 h 2346911"/>
              <a:gd name="connsiteX9-19" fmla="*/ 1365958 w 1365958"/>
              <a:gd name="connsiteY9-20" fmla="*/ 692247 h 2346911"/>
              <a:gd name="connsiteX10-21" fmla="*/ 1286900 w 1365958"/>
              <a:gd name="connsiteY10-22" fmla="*/ 827800 h 2346911"/>
              <a:gd name="connsiteX11-23" fmla="*/ 1287246 w 1365958"/>
              <a:gd name="connsiteY11-24" fmla="*/ 827800 h 2346911"/>
              <a:gd name="connsiteX12-25" fmla="*/ 398092 w 1365958"/>
              <a:gd name="connsiteY12-26" fmla="*/ 2346911 h 234691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  <a:cxn ang="0">
                <a:pos x="connsiteX9-19" y="connsiteY9-20"/>
              </a:cxn>
              <a:cxn ang="0">
                <a:pos x="connsiteX10-21" y="connsiteY10-22"/>
              </a:cxn>
              <a:cxn ang="0">
                <a:pos x="connsiteX11-23" y="connsiteY11-24"/>
              </a:cxn>
              <a:cxn ang="0">
                <a:pos x="connsiteX12-25" y="connsiteY12-26"/>
              </a:cxn>
            </a:cxnLst>
            <a:rect l="l" t="t" r="r" b="b"/>
            <a:pathLst>
              <a:path w="1365958" h="2346911">
                <a:moveTo>
                  <a:pt x="398092" y="2346911"/>
                </a:moveTo>
                <a:cubicBezTo>
                  <a:pt x="151662" y="2203455"/>
                  <a:pt x="75" y="1939809"/>
                  <a:pt x="75" y="1654664"/>
                </a:cubicBezTo>
                <a:lnTo>
                  <a:pt x="0" y="1654664"/>
                </a:lnTo>
                <a:lnTo>
                  <a:pt x="447596" y="887222"/>
                </a:lnTo>
                <a:lnTo>
                  <a:pt x="447249" y="887222"/>
                </a:lnTo>
                <a:lnTo>
                  <a:pt x="956224" y="14538"/>
                </a:lnTo>
                <a:lnTo>
                  <a:pt x="957915" y="17095"/>
                </a:lnTo>
                <a:lnTo>
                  <a:pt x="967866" y="0"/>
                </a:lnTo>
                <a:cubicBezTo>
                  <a:pt x="1214296" y="143456"/>
                  <a:pt x="1365883" y="407102"/>
                  <a:pt x="1365883" y="692247"/>
                </a:cubicBezTo>
                <a:lnTo>
                  <a:pt x="1365958" y="692247"/>
                </a:lnTo>
                <a:lnTo>
                  <a:pt x="1286900" y="827800"/>
                </a:lnTo>
                <a:lnTo>
                  <a:pt x="1287246" y="827800"/>
                </a:lnTo>
                <a:lnTo>
                  <a:pt x="398092" y="2346911"/>
                </a:lnTo>
                <a:close/>
              </a:path>
            </a:pathLst>
          </a:custGeom>
          <a:gradFill flip="none" rotWithShape="1">
            <a:gsLst>
              <a:gs pos="2000">
                <a:schemeClr val="tx1">
                  <a:lumMod val="65000"/>
                  <a:lumOff val="35000"/>
                </a:schemeClr>
              </a:gs>
              <a:gs pos="48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65000"/>
                  <a:lumOff val="35000"/>
                </a:schemeClr>
              </a:gs>
            </a:gsLst>
            <a:lin ang="162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048619" name="平行四边形 66"/>
          <p:cNvSpPr/>
          <p:nvPr/>
        </p:nvSpPr>
        <p:spPr>
          <a:xfrm>
            <a:off x="4681680" y="3857946"/>
            <a:ext cx="1224136" cy="689531"/>
          </a:xfrm>
          <a:prstGeom prst="parallelogram">
            <a:avLst>
              <a:gd name="adj" fmla="val 58153"/>
            </a:avLst>
          </a:prstGeom>
          <a:solidFill>
            <a:srgbClr val="C8B496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60" name="组合 67"/>
          <p:cNvGrpSpPr/>
          <p:nvPr/>
        </p:nvGrpSpPr>
        <p:grpSpPr>
          <a:xfrm>
            <a:off x="1335533" y="2194060"/>
            <a:ext cx="2556958" cy="688341"/>
            <a:chOff x="1468880" y="977000"/>
            <a:chExt cx="2556957" cy="688339"/>
          </a:xfrm>
        </p:grpSpPr>
        <p:sp>
          <p:nvSpPr>
            <p:cNvPr id="1048620" name="矩形 68"/>
            <p:cNvSpPr/>
            <p:nvPr/>
          </p:nvSpPr>
          <p:spPr>
            <a:xfrm>
              <a:off x="1468880" y="977000"/>
              <a:ext cx="665481" cy="6883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dirty="0">
                  <a:solidFill>
                    <a:prstClr val="white"/>
                  </a:solidFill>
                  <a:latin typeface="Algerian" pitchFamily="82" charset="0"/>
                </a:rPr>
                <a:t>01</a:t>
              </a:r>
              <a:endParaRPr lang="en-US" altLang="zh-CN" sz="4000" dirty="0">
                <a:solidFill>
                  <a:prstClr val="white"/>
                </a:solidFill>
                <a:latin typeface="Algerian" pitchFamily="82" charset="0"/>
              </a:endParaRPr>
            </a:p>
          </p:txBody>
        </p:sp>
        <p:sp>
          <p:nvSpPr>
            <p:cNvPr id="1048621" name="TextBox 24"/>
            <p:cNvSpPr txBox="1"/>
            <p:nvPr/>
          </p:nvSpPr>
          <p:spPr>
            <a:xfrm>
              <a:off x="1979306" y="1177054"/>
              <a:ext cx="2046531" cy="323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500" dirty="0">
                  <a:solidFill>
                    <a:prstClr val="white"/>
                  </a:solidFill>
                </a:rPr>
                <a:t> 丝绸之路概况</a:t>
              </a:r>
              <a:endParaRPr lang="zh-CN" altLang="en-US" sz="1500" b="1" dirty="0">
                <a:solidFill>
                  <a:prstClr val="white"/>
                </a:solidFill>
                <a:latin typeface="Batang" panose="02030600000101010101" pitchFamily="18" charset="-127"/>
                <a:ea typeface="Batang" panose="02030600000101010101" pitchFamily="18" charset="-127"/>
              </a:endParaRPr>
            </a:p>
          </p:txBody>
        </p:sp>
      </p:grpSp>
      <p:grpSp>
        <p:nvGrpSpPr>
          <p:cNvPr id="61" name="组合 72"/>
          <p:cNvGrpSpPr/>
          <p:nvPr/>
        </p:nvGrpSpPr>
        <p:grpSpPr>
          <a:xfrm>
            <a:off x="2749499" y="3017424"/>
            <a:ext cx="2614106" cy="688341"/>
            <a:chOff x="1411730" y="977000"/>
            <a:chExt cx="2614105" cy="688339"/>
          </a:xfrm>
        </p:grpSpPr>
        <p:sp>
          <p:nvSpPr>
            <p:cNvPr id="1048622" name="矩形 79"/>
            <p:cNvSpPr/>
            <p:nvPr/>
          </p:nvSpPr>
          <p:spPr>
            <a:xfrm>
              <a:off x="1411730" y="977000"/>
              <a:ext cx="665481" cy="6883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dirty="0">
                  <a:solidFill>
                    <a:prstClr val="white"/>
                  </a:solidFill>
                  <a:latin typeface="Algerian" pitchFamily="82" charset="0"/>
                </a:rPr>
                <a:t>02</a:t>
              </a:r>
              <a:endParaRPr lang="en-US" altLang="zh-CN" sz="4000" dirty="0">
                <a:solidFill>
                  <a:prstClr val="white"/>
                </a:solidFill>
                <a:latin typeface="Algerian" pitchFamily="82" charset="0"/>
              </a:endParaRPr>
            </a:p>
          </p:txBody>
        </p:sp>
        <p:sp>
          <p:nvSpPr>
            <p:cNvPr id="1048623" name="TextBox 27"/>
            <p:cNvSpPr txBox="1"/>
            <p:nvPr/>
          </p:nvSpPr>
          <p:spPr>
            <a:xfrm>
              <a:off x="1979304" y="1177054"/>
              <a:ext cx="2046531" cy="323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500" b="1" dirty="0">
                  <a:solidFill>
                    <a:prstClr val="white"/>
                  </a:solidFill>
                  <a:latin typeface="Batang" panose="02030600000101010101" pitchFamily="18" charset="-127"/>
                  <a:ea typeface="Batang" panose="02030600000101010101" pitchFamily="18" charset="-127"/>
                </a:rPr>
                <a:t>实施背景</a:t>
              </a:r>
              <a:endParaRPr lang="zh-CN" altLang="en-US" sz="1500" b="1" dirty="0">
                <a:solidFill>
                  <a:prstClr val="white"/>
                </a:solidFill>
                <a:latin typeface="Batang" panose="02030600000101010101" pitchFamily="18" charset="-127"/>
                <a:ea typeface="Batang" panose="02030600000101010101" pitchFamily="18" charset="-127"/>
              </a:endParaRPr>
            </a:p>
          </p:txBody>
        </p:sp>
      </p:grpSp>
      <p:grpSp>
        <p:nvGrpSpPr>
          <p:cNvPr id="62" name="组合 84"/>
          <p:cNvGrpSpPr/>
          <p:nvPr/>
        </p:nvGrpSpPr>
        <p:grpSpPr>
          <a:xfrm>
            <a:off x="3779918" y="3862625"/>
            <a:ext cx="2614106" cy="688341"/>
            <a:chOff x="1468880" y="977000"/>
            <a:chExt cx="2614105" cy="688339"/>
          </a:xfrm>
        </p:grpSpPr>
        <p:sp>
          <p:nvSpPr>
            <p:cNvPr id="1048624" name="矩形 92"/>
            <p:cNvSpPr/>
            <p:nvPr/>
          </p:nvSpPr>
          <p:spPr>
            <a:xfrm>
              <a:off x="1468880" y="977000"/>
              <a:ext cx="665481" cy="6883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dirty="0">
                  <a:solidFill>
                    <a:prstClr val="white"/>
                  </a:solidFill>
                  <a:latin typeface="Algerian" pitchFamily="82" charset="0"/>
                </a:rPr>
                <a:t>03</a:t>
              </a:r>
              <a:endParaRPr lang="en-US" altLang="zh-CN" sz="4000" dirty="0">
                <a:solidFill>
                  <a:prstClr val="white"/>
                </a:solidFill>
                <a:latin typeface="Algerian" pitchFamily="82" charset="0"/>
              </a:endParaRPr>
            </a:p>
          </p:txBody>
        </p:sp>
        <p:sp>
          <p:nvSpPr>
            <p:cNvPr id="1048625" name="TextBox 30"/>
            <p:cNvSpPr txBox="1"/>
            <p:nvPr/>
          </p:nvSpPr>
          <p:spPr>
            <a:xfrm>
              <a:off x="2036454" y="1177054"/>
              <a:ext cx="2046531" cy="323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500" b="1" dirty="0">
                  <a:solidFill>
                    <a:prstClr val="white"/>
                  </a:solidFill>
                  <a:latin typeface="Batang" panose="02030600000101010101" pitchFamily="18" charset="-127"/>
                  <a:ea typeface="Batang" panose="02030600000101010101" pitchFamily="18" charset="-127"/>
                </a:rPr>
                <a:t>具体内容</a:t>
              </a:r>
              <a:endParaRPr lang="zh-CN" altLang="en-US" sz="1500" b="1" dirty="0">
                <a:solidFill>
                  <a:prstClr val="white"/>
                </a:solidFill>
                <a:latin typeface="Batang" panose="02030600000101010101" pitchFamily="18" charset="-127"/>
                <a:ea typeface="Batang" panose="02030600000101010101" pitchFamily="18" charset="-127"/>
              </a:endParaRPr>
            </a:p>
          </p:txBody>
        </p:sp>
      </p:grpSp>
      <p:grpSp>
        <p:nvGrpSpPr>
          <p:cNvPr id="63" name="组合 95"/>
          <p:cNvGrpSpPr/>
          <p:nvPr/>
        </p:nvGrpSpPr>
        <p:grpSpPr>
          <a:xfrm>
            <a:off x="5220078" y="4677456"/>
            <a:ext cx="2614106" cy="688341"/>
            <a:chOff x="1468880" y="977000"/>
            <a:chExt cx="2614105" cy="688339"/>
          </a:xfrm>
        </p:grpSpPr>
        <p:sp>
          <p:nvSpPr>
            <p:cNvPr id="1048626" name="矩形 96"/>
            <p:cNvSpPr/>
            <p:nvPr/>
          </p:nvSpPr>
          <p:spPr>
            <a:xfrm>
              <a:off x="1468880" y="977000"/>
              <a:ext cx="665481" cy="68833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000" dirty="0">
                  <a:solidFill>
                    <a:prstClr val="white"/>
                  </a:solidFill>
                  <a:latin typeface="Algerian" pitchFamily="82" charset="0"/>
                </a:rPr>
                <a:t>04</a:t>
              </a:r>
              <a:endParaRPr lang="en-US" altLang="zh-CN" sz="4000" dirty="0">
                <a:solidFill>
                  <a:prstClr val="white"/>
                </a:solidFill>
                <a:latin typeface="Algerian" pitchFamily="82" charset="0"/>
              </a:endParaRPr>
            </a:p>
          </p:txBody>
        </p:sp>
        <p:sp>
          <p:nvSpPr>
            <p:cNvPr id="1048627" name="TextBox 33"/>
            <p:cNvSpPr txBox="1"/>
            <p:nvPr/>
          </p:nvSpPr>
          <p:spPr>
            <a:xfrm>
              <a:off x="2036454" y="1177054"/>
              <a:ext cx="2046531" cy="323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1500" b="1" dirty="0">
                  <a:solidFill>
                    <a:prstClr val="white"/>
                  </a:solidFill>
                  <a:latin typeface="Batang" panose="02030600000101010101" pitchFamily="18" charset="-127"/>
                  <a:ea typeface="Batang" panose="02030600000101010101" pitchFamily="18" charset="-127"/>
                </a:rPr>
                <a:t>重大意义</a:t>
              </a:r>
              <a:endParaRPr lang="zh-CN" altLang="en-US" sz="1500" b="1" dirty="0">
                <a:solidFill>
                  <a:prstClr val="white"/>
                </a:solidFill>
                <a:latin typeface="Batang" panose="02030600000101010101" pitchFamily="18" charset="-127"/>
                <a:ea typeface="Batang" panose="02030600000101010101" pitchFamily="18" charset="-127"/>
              </a:endParaRPr>
            </a:p>
          </p:txBody>
        </p:sp>
      </p:grpSp>
      <p:pic>
        <p:nvPicPr>
          <p:cNvPr id="2097157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2767" r="7205" b="57679"/>
          <a:stretch>
            <a:fillRect/>
          </a:stretch>
        </p:blipFill>
        <p:spPr bwMode="auto">
          <a:xfrm rot="5400000" flipH="1">
            <a:off x="72993" y="3025914"/>
            <a:ext cx="2446289" cy="83651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58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2767" r="7205" b="57679"/>
          <a:stretch>
            <a:fillRect/>
          </a:stretch>
        </p:blipFill>
        <p:spPr bwMode="auto">
          <a:xfrm rot="16200000" flipH="1">
            <a:off x="6623227" y="4576182"/>
            <a:ext cx="2446289" cy="83651"/>
          </a:xfrm>
          <a:prstGeom prst="rect">
            <a:avLst/>
          </a:prstGeom>
          <a:noFill/>
          <a:ln>
            <a:noFill/>
          </a:ln>
          <a:effectLst/>
        </p:spPr>
      </p:pic>
      <p:grpSp>
        <p:nvGrpSpPr>
          <p:cNvPr id="64" name="组合 100"/>
          <p:cNvGrpSpPr/>
          <p:nvPr/>
        </p:nvGrpSpPr>
        <p:grpSpPr>
          <a:xfrm>
            <a:off x="8450700" y="1412778"/>
            <a:ext cx="45719" cy="781284"/>
            <a:chOff x="9161390" y="-672668"/>
            <a:chExt cx="180000" cy="781284"/>
          </a:xfrm>
        </p:grpSpPr>
        <p:sp>
          <p:nvSpPr>
            <p:cNvPr id="1048628" name="矩形 101"/>
            <p:cNvSpPr/>
            <p:nvPr/>
          </p:nvSpPr>
          <p:spPr>
            <a:xfrm>
              <a:off x="9161390" y="-672668"/>
              <a:ext cx="180000" cy="180000"/>
            </a:xfrm>
            <a:prstGeom prst="rect">
              <a:avLst/>
            </a:prstGeom>
            <a:gradFill flip="none" rotWithShape="1">
              <a:gsLst>
                <a:gs pos="0">
                  <a:srgbClr val="C8620E">
                    <a:lumMod val="89000"/>
                  </a:srgbClr>
                </a:gs>
                <a:gs pos="20000">
                  <a:srgbClr val="F08224"/>
                </a:gs>
                <a:gs pos="80000">
                  <a:srgbClr val="E97E1F"/>
                </a:gs>
                <a:gs pos="100000">
                  <a:srgbClr val="E17919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48629" name="矩形 102"/>
            <p:cNvSpPr/>
            <p:nvPr/>
          </p:nvSpPr>
          <p:spPr>
            <a:xfrm>
              <a:off x="9161390" y="-472240"/>
              <a:ext cx="180000" cy="180000"/>
            </a:xfrm>
            <a:prstGeom prst="rect">
              <a:avLst/>
            </a:prstGeom>
            <a:gradFill flip="none" rotWithShape="1">
              <a:gsLst>
                <a:gs pos="0">
                  <a:srgbClr val="078AC5"/>
                </a:gs>
                <a:gs pos="20000">
                  <a:srgbClr val="2CB9F8"/>
                </a:gs>
                <a:gs pos="80000">
                  <a:srgbClr val="81D5FB"/>
                </a:gs>
                <a:gs pos="100000">
                  <a:srgbClr val="1AA2DF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48630" name="矩形 103"/>
            <p:cNvSpPr/>
            <p:nvPr/>
          </p:nvSpPr>
          <p:spPr>
            <a:xfrm flipH="1">
              <a:off x="9161390" y="-71384"/>
              <a:ext cx="180000" cy="180000"/>
            </a:xfrm>
            <a:prstGeom prst="rect">
              <a:avLst/>
            </a:prstGeom>
            <a:gradFill>
              <a:gsLst>
                <a:gs pos="0">
                  <a:srgbClr val="B09368"/>
                </a:gs>
                <a:gs pos="20000">
                  <a:srgbClr val="C8B496"/>
                </a:gs>
                <a:gs pos="80000">
                  <a:srgbClr val="C8B496"/>
                </a:gs>
                <a:gs pos="100000">
                  <a:srgbClr val="BCA47F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48631" name="矩形 104"/>
            <p:cNvSpPr/>
            <p:nvPr/>
          </p:nvSpPr>
          <p:spPr>
            <a:xfrm flipH="1">
              <a:off x="9161390" y="-271812"/>
              <a:ext cx="180000" cy="180000"/>
            </a:xfrm>
            <a:prstGeom prst="rect">
              <a:avLst/>
            </a:prstGeom>
            <a:gradFill flip="none" rotWithShape="1">
              <a:gsLst>
                <a:gs pos="0">
                  <a:srgbClr val="BE321E"/>
                </a:gs>
                <a:gs pos="20000">
                  <a:srgbClr val="F55A50">
                    <a:alpha val="70000"/>
                  </a:srgbClr>
                </a:gs>
                <a:gs pos="80000">
                  <a:srgbClr val="F55A50"/>
                </a:gs>
                <a:gs pos="100000">
                  <a:srgbClr val="DA4637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1048632" name="TextBox 41"/>
          <p:cNvSpPr txBox="1"/>
          <p:nvPr/>
        </p:nvSpPr>
        <p:spPr>
          <a:xfrm>
            <a:off x="5976732" y="1406870"/>
            <a:ext cx="24727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一带一路</a:t>
            </a:r>
            <a:endParaRPr lang="zh-CN" alt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方正舒体" panose="02010601030101010101" pitchFamily="2" charset="-122"/>
              <a:ea typeface="方正舒体" panose="02010601030101010101" pitchFamily="2" charset="-122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图片 4"/>
          <p:cNvPicPr>
            <a:picLocks noChangeAspect="1"/>
          </p:cNvPicPr>
          <p:nvPr/>
        </p:nvPicPr>
        <p:blipFill>
          <a:blip r:embed="rId1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581899"/>
            <a:ext cx="9144000" cy="6276105"/>
          </a:xfrm>
          <a:prstGeom prst="rect">
            <a:avLst/>
          </a:prstGeom>
        </p:spPr>
      </p:pic>
      <p:sp>
        <p:nvSpPr>
          <p:cNvPr id="1048641" name="矩形 14"/>
          <p:cNvSpPr/>
          <p:nvPr/>
        </p:nvSpPr>
        <p:spPr>
          <a:xfrm>
            <a:off x="-2645" y="8177"/>
            <a:ext cx="9144000" cy="30678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42" name="矩形 16"/>
          <p:cNvSpPr/>
          <p:nvPr/>
        </p:nvSpPr>
        <p:spPr>
          <a:xfrm>
            <a:off x="2" y="269113"/>
            <a:ext cx="1535131" cy="623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43" name="矩形 30"/>
          <p:cNvSpPr/>
          <p:nvPr/>
        </p:nvSpPr>
        <p:spPr>
          <a:xfrm>
            <a:off x="7388421" y="279871"/>
            <a:ext cx="1752934" cy="2969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44" name="文本框 32"/>
          <p:cNvSpPr txBox="1"/>
          <p:nvPr/>
        </p:nvSpPr>
        <p:spPr>
          <a:xfrm>
            <a:off x="7906369" y="261261"/>
            <a:ext cx="1469299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50" dirty="0">
                <a:solidFill>
                  <a:prstClr val="white"/>
                </a:solidFill>
                <a:latin typeface="Segoe UI Light" panose="020B0502040204020203"/>
              </a:rPr>
              <a:t>总结</a:t>
            </a:r>
            <a:endParaRPr lang="zh-CN" altLang="en-US" sz="1350" dirty="0">
              <a:solidFill>
                <a:prstClr val="white"/>
              </a:solidFill>
              <a:latin typeface="Segoe UI Light" panose="020B0502040204020203"/>
            </a:endParaRPr>
          </a:p>
        </p:txBody>
      </p:sp>
      <p:sp>
        <p:nvSpPr>
          <p:cNvPr id="1048645" name="文本框 1"/>
          <p:cNvSpPr txBox="1"/>
          <p:nvPr/>
        </p:nvSpPr>
        <p:spPr>
          <a:xfrm>
            <a:off x="-587927" y="0"/>
            <a:ext cx="2037867" cy="80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prstClr val="white"/>
                </a:solidFill>
                <a:latin typeface="Segoe UI Light" panose="020B0502040204020203"/>
              </a:rPr>
              <a:t>一带</a:t>
            </a:r>
            <a:endParaRPr lang="en-US" altLang="zh-CN" sz="2400" b="1" dirty="0">
              <a:solidFill>
                <a:prstClr val="white"/>
              </a:solidFill>
              <a:latin typeface="Segoe UI Light" panose="020B0502040204020203"/>
            </a:endParaRPr>
          </a:p>
          <a:p>
            <a:pPr algn="ctr"/>
            <a:r>
              <a:rPr lang="en-US" altLang="zh-CN" sz="2400" b="1" dirty="0">
                <a:solidFill>
                  <a:prstClr val="white"/>
                </a:solidFill>
                <a:latin typeface="Segoe UI Light" panose="020B0502040204020203"/>
              </a:rPr>
              <a:t>            </a:t>
            </a:r>
            <a:r>
              <a:rPr lang="zh-CN" altLang="en-US" sz="2400" b="1" dirty="0">
                <a:solidFill>
                  <a:prstClr val="white"/>
                </a:solidFill>
                <a:latin typeface="Segoe UI Light" panose="020B0502040204020203"/>
              </a:rPr>
              <a:t>一路</a:t>
            </a:r>
            <a:endParaRPr lang="zh-CN" altLang="en-US" sz="2400" b="1" dirty="0">
              <a:solidFill>
                <a:prstClr val="white"/>
              </a:solidFill>
              <a:latin typeface="Segoe UI Light" panose="020B0502040204020203"/>
            </a:endParaRPr>
          </a:p>
        </p:txBody>
      </p:sp>
      <p:sp>
        <p:nvSpPr>
          <p:cNvPr id="1048646" name="矩形 49"/>
          <p:cNvSpPr/>
          <p:nvPr/>
        </p:nvSpPr>
        <p:spPr>
          <a:xfrm>
            <a:off x="2585574" y="264869"/>
            <a:ext cx="1651295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47" name="文本框 50"/>
          <p:cNvSpPr txBox="1"/>
          <p:nvPr/>
        </p:nvSpPr>
        <p:spPr>
          <a:xfrm>
            <a:off x="2585962" y="258288"/>
            <a:ext cx="1590859" cy="3231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  </a:t>
            </a:r>
            <a:r>
              <a:rPr lang="zh-CN" altLang="en-US" sz="1500" dirty="0" smtClean="0">
                <a:solidFill>
                  <a:prstClr val="white"/>
                </a:solidFill>
              </a:rPr>
              <a:t>丝绸之路概况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48" name="矩形 51"/>
          <p:cNvSpPr/>
          <p:nvPr/>
        </p:nvSpPr>
        <p:spPr>
          <a:xfrm>
            <a:off x="4202804" y="261918"/>
            <a:ext cx="1110659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49" name="文本框 52"/>
          <p:cNvSpPr txBox="1"/>
          <p:nvPr/>
        </p:nvSpPr>
        <p:spPr>
          <a:xfrm>
            <a:off x="3927449" y="264371"/>
            <a:ext cx="106150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  实施背景</a:t>
            </a:r>
            <a:endParaRPr lang="zh-CN" altLang="en-US" sz="1500" dirty="0">
              <a:solidFill>
                <a:prstClr val="white"/>
              </a:solidFill>
            </a:endParaRPr>
          </a:p>
          <a:p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50" name="矩形 53"/>
          <p:cNvSpPr/>
          <p:nvPr/>
        </p:nvSpPr>
        <p:spPr>
          <a:xfrm>
            <a:off x="5294214" y="257503"/>
            <a:ext cx="996927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51" name="文本框 54"/>
          <p:cNvSpPr txBox="1"/>
          <p:nvPr/>
        </p:nvSpPr>
        <p:spPr>
          <a:xfrm>
            <a:off x="5137834" y="269135"/>
            <a:ext cx="98883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 smtClean="0">
                <a:solidFill>
                  <a:prstClr val="white"/>
                </a:solidFill>
              </a:rPr>
              <a:t>具体内容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52" name="矩形 55"/>
          <p:cNvSpPr/>
          <p:nvPr/>
        </p:nvSpPr>
        <p:spPr>
          <a:xfrm>
            <a:off x="6285040" y="264372"/>
            <a:ext cx="1103381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53" name="文本框 56"/>
          <p:cNvSpPr txBox="1"/>
          <p:nvPr/>
        </p:nvSpPr>
        <p:spPr>
          <a:xfrm>
            <a:off x="6180503" y="264372"/>
            <a:ext cx="11918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重大意义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pic>
        <p:nvPicPr>
          <p:cNvPr id="2097161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18006122" flipH="1" flipV="1">
            <a:off x="3347381" y="4201796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62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18006122" flipH="1" flipV="1">
            <a:off x="4812163" y="4985008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63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7202630" flipH="1" flipV="1">
            <a:off x="4928877" y="3361329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64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7202630" flipH="1" flipV="1">
            <a:off x="3495449" y="2529827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65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2767" r="7205" b="57679"/>
          <a:stretch>
            <a:fillRect/>
          </a:stretch>
        </p:blipFill>
        <p:spPr bwMode="auto">
          <a:xfrm rot="5400000" flipH="1">
            <a:off x="72993" y="3025914"/>
            <a:ext cx="2446289" cy="83651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66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2767" r="7205" b="57679"/>
          <a:stretch>
            <a:fillRect/>
          </a:stretch>
        </p:blipFill>
        <p:spPr bwMode="auto">
          <a:xfrm rot="16200000" flipH="1">
            <a:off x="6623227" y="4576182"/>
            <a:ext cx="2446289" cy="83651"/>
          </a:xfrm>
          <a:prstGeom prst="rect">
            <a:avLst/>
          </a:prstGeom>
          <a:noFill/>
          <a:ln>
            <a:noFill/>
          </a:ln>
          <a:effectLst/>
        </p:spPr>
      </p:pic>
      <p:grpSp>
        <p:nvGrpSpPr>
          <p:cNvPr id="69" name="组合 100"/>
          <p:cNvGrpSpPr/>
          <p:nvPr/>
        </p:nvGrpSpPr>
        <p:grpSpPr>
          <a:xfrm>
            <a:off x="8450700" y="1412778"/>
            <a:ext cx="45719" cy="781284"/>
            <a:chOff x="9161390" y="-672668"/>
            <a:chExt cx="180000" cy="781284"/>
          </a:xfrm>
        </p:grpSpPr>
        <p:sp>
          <p:nvSpPr>
            <p:cNvPr id="1048654" name="矩形 101"/>
            <p:cNvSpPr/>
            <p:nvPr/>
          </p:nvSpPr>
          <p:spPr>
            <a:xfrm>
              <a:off x="9161390" y="-672668"/>
              <a:ext cx="180000" cy="180000"/>
            </a:xfrm>
            <a:prstGeom prst="rect">
              <a:avLst/>
            </a:prstGeom>
            <a:gradFill flip="none" rotWithShape="1">
              <a:gsLst>
                <a:gs pos="0">
                  <a:srgbClr val="C8620E">
                    <a:lumMod val="89000"/>
                  </a:srgbClr>
                </a:gs>
                <a:gs pos="20000">
                  <a:srgbClr val="F08224"/>
                </a:gs>
                <a:gs pos="80000">
                  <a:srgbClr val="E97E1F"/>
                </a:gs>
                <a:gs pos="100000">
                  <a:srgbClr val="E17919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48655" name="矩形 102"/>
            <p:cNvSpPr/>
            <p:nvPr/>
          </p:nvSpPr>
          <p:spPr>
            <a:xfrm>
              <a:off x="9161390" y="-472240"/>
              <a:ext cx="180000" cy="180000"/>
            </a:xfrm>
            <a:prstGeom prst="rect">
              <a:avLst/>
            </a:prstGeom>
            <a:gradFill flip="none" rotWithShape="1">
              <a:gsLst>
                <a:gs pos="0">
                  <a:srgbClr val="078AC5"/>
                </a:gs>
                <a:gs pos="20000">
                  <a:srgbClr val="2CB9F8"/>
                </a:gs>
                <a:gs pos="80000">
                  <a:srgbClr val="81D5FB"/>
                </a:gs>
                <a:gs pos="100000">
                  <a:srgbClr val="1AA2DF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48656" name="矩形 103"/>
            <p:cNvSpPr/>
            <p:nvPr/>
          </p:nvSpPr>
          <p:spPr>
            <a:xfrm flipH="1">
              <a:off x="9161390" y="-71384"/>
              <a:ext cx="180000" cy="180000"/>
            </a:xfrm>
            <a:prstGeom prst="rect">
              <a:avLst/>
            </a:prstGeom>
            <a:gradFill>
              <a:gsLst>
                <a:gs pos="0">
                  <a:srgbClr val="B09368"/>
                </a:gs>
                <a:gs pos="20000">
                  <a:srgbClr val="C8B496"/>
                </a:gs>
                <a:gs pos="80000">
                  <a:srgbClr val="C8B496"/>
                </a:gs>
                <a:gs pos="100000">
                  <a:srgbClr val="BCA47F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48657" name="矩形 104"/>
            <p:cNvSpPr/>
            <p:nvPr/>
          </p:nvSpPr>
          <p:spPr>
            <a:xfrm flipH="1">
              <a:off x="9161390" y="-271812"/>
              <a:ext cx="180000" cy="180000"/>
            </a:xfrm>
            <a:prstGeom prst="rect">
              <a:avLst/>
            </a:prstGeom>
            <a:gradFill flip="none" rotWithShape="1">
              <a:gsLst>
                <a:gs pos="0">
                  <a:srgbClr val="BE321E"/>
                </a:gs>
                <a:gs pos="20000">
                  <a:srgbClr val="F55A50">
                    <a:alpha val="70000"/>
                  </a:srgbClr>
                </a:gs>
                <a:gs pos="80000">
                  <a:srgbClr val="F55A50"/>
                </a:gs>
                <a:gs pos="100000">
                  <a:srgbClr val="DA4637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1048658" name="TextBox 41"/>
          <p:cNvSpPr txBox="1"/>
          <p:nvPr/>
        </p:nvSpPr>
        <p:spPr>
          <a:xfrm>
            <a:off x="5964291" y="861233"/>
            <a:ext cx="24727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一带一路</a:t>
            </a:r>
            <a:endParaRPr lang="zh-CN" alt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方正舒体" panose="02010601030101010101" pitchFamily="2" charset="-122"/>
              <a:ea typeface="方正舒体" panose="02010601030101010101" pitchFamily="2" charset="-122"/>
            </a:endParaRPr>
          </a:p>
        </p:txBody>
      </p:sp>
      <p:sp>
        <p:nvSpPr>
          <p:cNvPr id="1048659" name="Rectangle 2"/>
          <p:cNvSpPr txBox="1">
            <a:spLocks noChangeArrowheads="1"/>
          </p:cNvSpPr>
          <p:nvPr/>
        </p:nvSpPr>
        <p:spPr>
          <a:xfrm>
            <a:off x="431006" y="797635"/>
            <a:ext cx="5571880" cy="9496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800" kern="1200" cap="all" spc="-8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>
                <a:solidFill>
                  <a:srgbClr val="FF0000"/>
                </a:solidFill>
                <a:ea typeface="楷体" panose="02010609060101010101" pitchFamily="49" charset="-122"/>
              </a:rPr>
              <a:t>古代陆上丝绸之路</a:t>
            </a:r>
            <a:endParaRPr lang="zh-CN" altLang="en-US" sz="3200" dirty="0">
              <a:solidFill>
                <a:srgbClr val="FF0000"/>
              </a:solidFill>
              <a:ea typeface="楷体" panose="02010609060101010101" pitchFamily="49" charset="-122"/>
            </a:endParaRPr>
          </a:p>
        </p:txBody>
      </p:sp>
      <p:pic>
        <p:nvPicPr>
          <p:cNvPr id="209716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1006" y="1523008"/>
            <a:ext cx="7993063" cy="309562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048660" name="Rectangle 3"/>
          <p:cNvSpPr txBox="1">
            <a:spLocks noChangeArrowheads="1"/>
          </p:cNvSpPr>
          <p:nvPr/>
        </p:nvSpPr>
        <p:spPr>
          <a:xfrm>
            <a:off x="518747" y="4795165"/>
            <a:ext cx="8053754" cy="1756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zh-CN" altLang="en-US" sz="16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欧亚大陆北部的商路，与南方的茶马古道形成对比，以长安（今西安）、洛阳为起点，经甘肃、新疆，到中亚、西亚，并联结地中海各国的陆上通道。</a:t>
            </a:r>
            <a:endParaRPr lang="zh-CN" altLang="en-US" sz="16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16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这条丝路由西汉汉武帝时的张骞首次开拓，被称为“凿空之旅”，但西汉末年在匈奴的袭扰下，丝绸之路中断。公元73年，东汉时的班超又重新打通隔绝58年的西域，并将这条线路首次延伸到了欧洲罗马帝国，罗马帝国也首次顺着丝路来到当时东汉洛阳。</a:t>
            </a:r>
            <a:endParaRPr lang="zh-CN" altLang="en-US" sz="16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16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</a:t>
            </a:r>
            <a:endParaRPr lang="zh-CN" altLang="en-US" sz="16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1048661" name="文本框 2"/>
          <p:cNvSpPr txBox="1"/>
          <p:nvPr/>
        </p:nvSpPr>
        <p:spPr>
          <a:xfrm>
            <a:off x="1531243" y="246325"/>
            <a:ext cx="1154979" cy="3231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      目录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48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971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97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97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048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48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5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8" name="图片 4"/>
          <p:cNvPicPr>
            <a:picLocks noChangeAspect="1"/>
          </p:cNvPicPr>
          <p:nvPr/>
        </p:nvPicPr>
        <p:blipFill>
          <a:blip r:embed="rId1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581899"/>
            <a:ext cx="9144000" cy="6276105"/>
          </a:xfrm>
          <a:prstGeom prst="rect">
            <a:avLst/>
          </a:prstGeom>
        </p:spPr>
      </p:pic>
      <p:sp>
        <p:nvSpPr>
          <p:cNvPr id="1048662" name="矩形 14"/>
          <p:cNvSpPr/>
          <p:nvPr/>
        </p:nvSpPr>
        <p:spPr>
          <a:xfrm>
            <a:off x="-2645" y="8177"/>
            <a:ext cx="9144000" cy="30678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63" name="矩形 16"/>
          <p:cNvSpPr/>
          <p:nvPr/>
        </p:nvSpPr>
        <p:spPr>
          <a:xfrm>
            <a:off x="2" y="269113"/>
            <a:ext cx="1535131" cy="623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64" name="矩形 30"/>
          <p:cNvSpPr/>
          <p:nvPr/>
        </p:nvSpPr>
        <p:spPr>
          <a:xfrm>
            <a:off x="7388421" y="279871"/>
            <a:ext cx="1752934" cy="2969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65" name="文本框 32"/>
          <p:cNvSpPr txBox="1"/>
          <p:nvPr/>
        </p:nvSpPr>
        <p:spPr>
          <a:xfrm>
            <a:off x="7906369" y="261261"/>
            <a:ext cx="1469299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50" dirty="0">
                <a:solidFill>
                  <a:prstClr val="white"/>
                </a:solidFill>
                <a:latin typeface="Segoe UI Light" panose="020B0502040204020203"/>
              </a:rPr>
              <a:t>总结</a:t>
            </a:r>
            <a:endParaRPr lang="zh-CN" altLang="en-US" sz="1350" dirty="0">
              <a:solidFill>
                <a:prstClr val="white"/>
              </a:solidFill>
              <a:latin typeface="Segoe UI Light" panose="020B0502040204020203"/>
            </a:endParaRPr>
          </a:p>
        </p:txBody>
      </p:sp>
      <p:sp>
        <p:nvSpPr>
          <p:cNvPr id="1048666" name="文本框 1"/>
          <p:cNvSpPr txBox="1"/>
          <p:nvPr/>
        </p:nvSpPr>
        <p:spPr>
          <a:xfrm>
            <a:off x="-587927" y="0"/>
            <a:ext cx="2037867" cy="80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prstClr val="white"/>
                </a:solidFill>
                <a:latin typeface="Segoe UI Light" panose="020B0502040204020203"/>
              </a:rPr>
              <a:t>一带</a:t>
            </a:r>
            <a:endParaRPr lang="en-US" altLang="zh-CN" sz="2400" b="1" dirty="0">
              <a:solidFill>
                <a:prstClr val="white"/>
              </a:solidFill>
              <a:latin typeface="Segoe UI Light" panose="020B0502040204020203"/>
            </a:endParaRPr>
          </a:p>
          <a:p>
            <a:pPr algn="ctr"/>
            <a:r>
              <a:rPr lang="en-US" altLang="zh-CN" sz="2400" b="1" dirty="0">
                <a:solidFill>
                  <a:prstClr val="white"/>
                </a:solidFill>
                <a:latin typeface="Segoe UI Light" panose="020B0502040204020203"/>
              </a:rPr>
              <a:t>            </a:t>
            </a:r>
            <a:r>
              <a:rPr lang="zh-CN" altLang="en-US" sz="2400" b="1" dirty="0">
                <a:solidFill>
                  <a:prstClr val="white"/>
                </a:solidFill>
                <a:latin typeface="Segoe UI Light" panose="020B0502040204020203"/>
              </a:rPr>
              <a:t>一路</a:t>
            </a:r>
            <a:endParaRPr lang="zh-CN" altLang="en-US" sz="2400" b="1" dirty="0">
              <a:solidFill>
                <a:prstClr val="white"/>
              </a:solidFill>
              <a:latin typeface="Segoe UI Light" panose="020B0502040204020203"/>
            </a:endParaRPr>
          </a:p>
        </p:txBody>
      </p:sp>
      <p:sp>
        <p:nvSpPr>
          <p:cNvPr id="1048667" name="矩形 49"/>
          <p:cNvSpPr/>
          <p:nvPr/>
        </p:nvSpPr>
        <p:spPr>
          <a:xfrm>
            <a:off x="2585574" y="264869"/>
            <a:ext cx="1651295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68" name="文本框 50"/>
          <p:cNvSpPr txBox="1"/>
          <p:nvPr/>
        </p:nvSpPr>
        <p:spPr>
          <a:xfrm>
            <a:off x="2585962" y="258288"/>
            <a:ext cx="1590859" cy="3231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     丝绸之路概况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69" name="矩形 51"/>
          <p:cNvSpPr/>
          <p:nvPr/>
        </p:nvSpPr>
        <p:spPr>
          <a:xfrm>
            <a:off x="4202804" y="261918"/>
            <a:ext cx="1110659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70" name="文本框 52"/>
          <p:cNvSpPr txBox="1"/>
          <p:nvPr/>
        </p:nvSpPr>
        <p:spPr>
          <a:xfrm>
            <a:off x="3984246" y="258511"/>
            <a:ext cx="10047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 实施背景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71" name="矩形 53"/>
          <p:cNvSpPr/>
          <p:nvPr/>
        </p:nvSpPr>
        <p:spPr>
          <a:xfrm>
            <a:off x="5294214" y="257503"/>
            <a:ext cx="996927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72" name="文本框 54"/>
          <p:cNvSpPr txBox="1"/>
          <p:nvPr/>
        </p:nvSpPr>
        <p:spPr>
          <a:xfrm>
            <a:off x="5137834" y="269135"/>
            <a:ext cx="98883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具体内容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73" name="矩形 55"/>
          <p:cNvSpPr/>
          <p:nvPr/>
        </p:nvSpPr>
        <p:spPr>
          <a:xfrm>
            <a:off x="6285040" y="264372"/>
            <a:ext cx="1103381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74" name="文本框 56"/>
          <p:cNvSpPr txBox="1"/>
          <p:nvPr/>
        </p:nvSpPr>
        <p:spPr>
          <a:xfrm>
            <a:off x="6180503" y="264372"/>
            <a:ext cx="11918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重大意义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pic>
        <p:nvPicPr>
          <p:cNvPr id="2097169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18006122" flipH="1" flipV="1">
            <a:off x="3347381" y="4201796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70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18006122" flipH="1" flipV="1">
            <a:off x="4812163" y="4985008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71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7202630" flipH="1" flipV="1">
            <a:off x="4928877" y="3361329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72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7202630" flipH="1" flipV="1">
            <a:off x="3495449" y="2529827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73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2767" r="7205" b="57679"/>
          <a:stretch>
            <a:fillRect/>
          </a:stretch>
        </p:blipFill>
        <p:spPr bwMode="auto">
          <a:xfrm rot="5400000" flipH="1">
            <a:off x="72993" y="3025914"/>
            <a:ext cx="2446289" cy="83651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74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2767" r="7205" b="57679"/>
          <a:stretch>
            <a:fillRect/>
          </a:stretch>
        </p:blipFill>
        <p:spPr bwMode="auto">
          <a:xfrm rot="16200000" flipH="1">
            <a:off x="6623227" y="4576182"/>
            <a:ext cx="2446289" cy="83651"/>
          </a:xfrm>
          <a:prstGeom prst="rect">
            <a:avLst/>
          </a:prstGeom>
          <a:noFill/>
          <a:ln>
            <a:noFill/>
          </a:ln>
          <a:effectLst/>
        </p:spPr>
      </p:pic>
      <p:grpSp>
        <p:nvGrpSpPr>
          <p:cNvPr id="71" name="组合 100"/>
          <p:cNvGrpSpPr/>
          <p:nvPr/>
        </p:nvGrpSpPr>
        <p:grpSpPr>
          <a:xfrm>
            <a:off x="8450700" y="1412778"/>
            <a:ext cx="45719" cy="781284"/>
            <a:chOff x="9161390" y="-672668"/>
            <a:chExt cx="180000" cy="781284"/>
          </a:xfrm>
        </p:grpSpPr>
        <p:sp>
          <p:nvSpPr>
            <p:cNvPr id="1048675" name="矩形 101"/>
            <p:cNvSpPr/>
            <p:nvPr/>
          </p:nvSpPr>
          <p:spPr>
            <a:xfrm>
              <a:off x="9161390" y="-672668"/>
              <a:ext cx="180000" cy="180000"/>
            </a:xfrm>
            <a:prstGeom prst="rect">
              <a:avLst/>
            </a:prstGeom>
            <a:gradFill flip="none" rotWithShape="1">
              <a:gsLst>
                <a:gs pos="0">
                  <a:srgbClr val="C8620E">
                    <a:lumMod val="89000"/>
                  </a:srgbClr>
                </a:gs>
                <a:gs pos="20000">
                  <a:srgbClr val="F08224"/>
                </a:gs>
                <a:gs pos="80000">
                  <a:srgbClr val="E97E1F"/>
                </a:gs>
                <a:gs pos="100000">
                  <a:srgbClr val="E17919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48676" name="矩形 102"/>
            <p:cNvSpPr/>
            <p:nvPr/>
          </p:nvSpPr>
          <p:spPr>
            <a:xfrm>
              <a:off x="9161390" y="-472240"/>
              <a:ext cx="180000" cy="180000"/>
            </a:xfrm>
            <a:prstGeom prst="rect">
              <a:avLst/>
            </a:prstGeom>
            <a:gradFill flip="none" rotWithShape="1">
              <a:gsLst>
                <a:gs pos="0">
                  <a:srgbClr val="078AC5"/>
                </a:gs>
                <a:gs pos="20000">
                  <a:srgbClr val="2CB9F8"/>
                </a:gs>
                <a:gs pos="80000">
                  <a:srgbClr val="81D5FB"/>
                </a:gs>
                <a:gs pos="100000">
                  <a:srgbClr val="1AA2DF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48677" name="矩形 103"/>
            <p:cNvSpPr/>
            <p:nvPr/>
          </p:nvSpPr>
          <p:spPr>
            <a:xfrm flipH="1">
              <a:off x="9161390" y="-71384"/>
              <a:ext cx="180000" cy="180000"/>
            </a:xfrm>
            <a:prstGeom prst="rect">
              <a:avLst/>
            </a:prstGeom>
            <a:gradFill>
              <a:gsLst>
                <a:gs pos="0">
                  <a:srgbClr val="B09368"/>
                </a:gs>
                <a:gs pos="20000">
                  <a:srgbClr val="C8B496"/>
                </a:gs>
                <a:gs pos="80000">
                  <a:srgbClr val="C8B496"/>
                </a:gs>
                <a:gs pos="100000">
                  <a:srgbClr val="BCA47F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48678" name="矩形 104"/>
            <p:cNvSpPr/>
            <p:nvPr/>
          </p:nvSpPr>
          <p:spPr>
            <a:xfrm flipH="1">
              <a:off x="9161390" y="-271812"/>
              <a:ext cx="180000" cy="180000"/>
            </a:xfrm>
            <a:prstGeom prst="rect">
              <a:avLst/>
            </a:prstGeom>
            <a:gradFill flip="none" rotWithShape="1">
              <a:gsLst>
                <a:gs pos="0">
                  <a:srgbClr val="BE321E"/>
                </a:gs>
                <a:gs pos="20000">
                  <a:srgbClr val="F55A50">
                    <a:alpha val="70000"/>
                  </a:srgbClr>
                </a:gs>
                <a:gs pos="80000">
                  <a:srgbClr val="F55A50"/>
                </a:gs>
                <a:gs pos="100000">
                  <a:srgbClr val="DA4637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1048679" name="TextBox 41"/>
          <p:cNvSpPr txBox="1"/>
          <p:nvPr/>
        </p:nvSpPr>
        <p:spPr>
          <a:xfrm>
            <a:off x="5964291" y="861233"/>
            <a:ext cx="24727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一带一路</a:t>
            </a:r>
            <a:endParaRPr lang="zh-CN" alt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方正舒体" panose="02010601030101010101" pitchFamily="2" charset="-122"/>
              <a:ea typeface="方正舒体" panose="02010601030101010101" pitchFamily="2" charset="-122"/>
            </a:endParaRPr>
          </a:p>
        </p:txBody>
      </p:sp>
      <p:sp>
        <p:nvSpPr>
          <p:cNvPr id="1048680" name="文本框 2"/>
          <p:cNvSpPr txBox="1"/>
          <p:nvPr/>
        </p:nvSpPr>
        <p:spPr>
          <a:xfrm>
            <a:off x="1531243" y="246325"/>
            <a:ext cx="1154979" cy="3231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      目录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81" name="Rectangle 2"/>
          <p:cNvSpPr txBox="1">
            <a:spLocks noChangeArrowheads="1"/>
          </p:cNvSpPr>
          <p:nvPr/>
        </p:nvSpPr>
        <p:spPr>
          <a:xfrm>
            <a:off x="335473" y="732462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800" kern="1200" cap="all" spc="-8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zh-CN" sz="3200" dirty="0" smtClean="0">
                <a:solidFill>
                  <a:srgbClr val="FF0000"/>
                </a:solidFill>
                <a:ea typeface="楷体" panose="02010609060101010101" pitchFamily="49" charset="-122"/>
                <a:sym typeface="Arial" panose="020B0604020202020204" pitchFamily="34" charset="0"/>
              </a:rPr>
              <a:t>“</a:t>
            </a:r>
            <a:r>
              <a:rPr lang="zh-CN" sz="3200" dirty="0" smtClean="0">
                <a:solidFill>
                  <a:srgbClr val="FF0000"/>
                </a:solidFill>
                <a:ea typeface="楷体" panose="02010609060101010101" pitchFamily="49" charset="-122"/>
                <a:sym typeface="Arial" panose="020B0604020202020204" pitchFamily="34" charset="0"/>
              </a:rPr>
              <a:t>无数铃声摇过渍，应驮白练到安西。”</a:t>
            </a:r>
            <a:endParaRPr lang="zh-CN" sz="3200" dirty="0">
              <a:solidFill>
                <a:srgbClr val="FF0000"/>
              </a:solidFill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1048682" name="Rectangle 3"/>
          <p:cNvSpPr txBox="1">
            <a:spLocks noChangeArrowheads="1"/>
          </p:cNvSpPr>
          <p:nvPr/>
        </p:nvSpPr>
        <p:spPr>
          <a:xfrm>
            <a:off x="426869" y="1844595"/>
            <a:ext cx="7620000" cy="2232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zh-CN" altLang="en-US" sz="1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自此，丝绸之路沿线国家和地区在丝绸、皮毛、玉石、珠宝、香料等领域的商品交换不断繁荣，文化、宗教等人文交流也日益活跃，不仅成为亚欧国家互通有无的商贸大道，也是促进亚欧各国和中国友好往来、沟通东西方文化的友谊之路。</a:t>
            </a:r>
            <a:endParaRPr lang="zh-CN" altLang="en-US" sz="1800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  <a:p>
            <a:pPr>
              <a:lnSpc>
                <a:spcPct val="110000"/>
              </a:lnSpc>
              <a:buFontTx/>
              <a:buNone/>
            </a:pPr>
            <a:r>
              <a:rPr lang="zh-CN" altLang="en-US" sz="1800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  19世纪末，德国地质学家李希霍芬将这条东西大通道誉为“丝绸之路”。德国人胡特森在多年研究的基础上，撰写成专著《丝路》。从此，丝绸之路这一称谓得到世界的认可。</a:t>
            </a:r>
            <a:endParaRPr lang="zh-CN" altLang="en-US" sz="1800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pic>
        <p:nvPicPr>
          <p:cNvPr id="209717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61618" y="4204738"/>
            <a:ext cx="6049963" cy="2676600"/>
          </a:xfrm>
          <a:prstGeom prst="rect">
            <a:avLst/>
          </a:prstGeom>
          <a:noFill/>
          <a:ln>
            <a:noFill/>
          </a:ln>
          <a:effectLst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48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48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209717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76" name="图片 4"/>
          <p:cNvPicPr>
            <a:picLocks noChangeAspect="1"/>
          </p:cNvPicPr>
          <p:nvPr/>
        </p:nvPicPr>
        <p:blipFill>
          <a:blip r:embed="rId1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581899"/>
            <a:ext cx="9144000" cy="6276105"/>
          </a:xfrm>
          <a:prstGeom prst="rect">
            <a:avLst/>
          </a:prstGeom>
        </p:spPr>
      </p:pic>
      <p:sp>
        <p:nvSpPr>
          <p:cNvPr id="1048683" name="矩形 14"/>
          <p:cNvSpPr/>
          <p:nvPr/>
        </p:nvSpPr>
        <p:spPr>
          <a:xfrm>
            <a:off x="-2645" y="8177"/>
            <a:ext cx="9144000" cy="306789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84" name="矩形 16"/>
          <p:cNvSpPr/>
          <p:nvPr/>
        </p:nvSpPr>
        <p:spPr>
          <a:xfrm>
            <a:off x="2" y="269113"/>
            <a:ext cx="1535131" cy="623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85" name="矩形 30"/>
          <p:cNvSpPr/>
          <p:nvPr/>
        </p:nvSpPr>
        <p:spPr>
          <a:xfrm>
            <a:off x="7388421" y="279871"/>
            <a:ext cx="1752934" cy="29691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86" name="文本框 32"/>
          <p:cNvSpPr txBox="1"/>
          <p:nvPr/>
        </p:nvSpPr>
        <p:spPr>
          <a:xfrm>
            <a:off x="7906369" y="261261"/>
            <a:ext cx="1469299" cy="300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50" dirty="0">
                <a:solidFill>
                  <a:prstClr val="white"/>
                </a:solidFill>
                <a:latin typeface="Segoe UI Light" panose="020B0502040204020203"/>
              </a:rPr>
              <a:t>总结</a:t>
            </a:r>
            <a:endParaRPr lang="zh-CN" altLang="en-US" sz="1350" dirty="0">
              <a:solidFill>
                <a:prstClr val="white"/>
              </a:solidFill>
              <a:latin typeface="Segoe UI Light" panose="020B0502040204020203"/>
            </a:endParaRPr>
          </a:p>
        </p:txBody>
      </p:sp>
      <p:sp>
        <p:nvSpPr>
          <p:cNvPr id="1048687" name="文本框 1"/>
          <p:cNvSpPr txBox="1"/>
          <p:nvPr/>
        </p:nvSpPr>
        <p:spPr>
          <a:xfrm>
            <a:off x="-587927" y="0"/>
            <a:ext cx="2037867" cy="80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prstClr val="white"/>
                </a:solidFill>
                <a:latin typeface="Segoe UI Light" panose="020B0502040204020203"/>
              </a:rPr>
              <a:t>一带</a:t>
            </a:r>
            <a:endParaRPr lang="en-US" altLang="zh-CN" sz="2400" b="1" dirty="0">
              <a:solidFill>
                <a:prstClr val="white"/>
              </a:solidFill>
              <a:latin typeface="Segoe UI Light" panose="020B0502040204020203"/>
            </a:endParaRPr>
          </a:p>
          <a:p>
            <a:pPr algn="ctr"/>
            <a:r>
              <a:rPr lang="en-US" altLang="zh-CN" sz="2400" b="1" dirty="0">
                <a:solidFill>
                  <a:prstClr val="white"/>
                </a:solidFill>
                <a:latin typeface="Segoe UI Light" panose="020B0502040204020203"/>
              </a:rPr>
              <a:t>            </a:t>
            </a:r>
            <a:r>
              <a:rPr lang="zh-CN" altLang="en-US" sz="2400" b="1" dirty="0">
                <a:solidFill>
                  <a:prstClr val="white"/>
                </a:solidFill>
                <a:latin typeface="Segoe UI Light" panose="020B0502040204020203"/>
              </a:rPr>
              <a:t>一路</a:t>
            </a:r>
            <a:endParaRPr lang="zh-CN" altLang="en-US" sz="2400" b="1" dirty="0">
              <a:solidFill>
                <a:prstClr val="white"/>
              </a:solidFill>
              <a:latin typeface="Segoe UI Light" panose="020B0502040204020203"/>
            </a:endParaRPr>
          </a:p>
        </p:txBody>
      </p:sp>
      <p:sp>
        <p:nvSpPr>
          <p:cNvPr id="1048688" name="矩形 49"/>
          <p:cNvSpPr/>
          <p:nvPr/>
        </p:nvSpPr>
        <p:spPr>
          <a:xfrm>
            <a:off x="2585574" y="264869"/>
            <a:ext cx="1651295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89" name="文本框 50"/>
          <p:cNvSpPr txBox="1"/>
          <p:nvPr/>
        </p:nvSpPr>
        <p:spPr>
          <a:xfrm>
            <a:off x="2585962" y="258288"/>
            <a:ext cx="1590859" cy="3231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    丝绸之路概况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90" name="矩形 51"/>
          <p:cNvSpPr/>
          <p:nvPr/>
        </p:nvSpPr>
        <p:spPr>
          <a:xfrm>
            <a:off x="4202804" y="261918"/>
            <a:ext cx="1110659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91" name="文本框 52"/>
          <p:cNvSpPr txBox="1"/>
          <p:nvPr/>
        </p:nvSpPr>
        <p:spPr>
          <a:xfrm>
            <a:off x="3984246" y="258511"/>
            <a:ext cx="100470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 实施</a:t>
            </a:r>
            <a:r>
              <a:rPr lang="zh-CN" altLang="en-US" sz="1500" dirty="0" smtClean="0">
                <a:solidFill>
                  <a:prstClr val="white"/>
                </a:solidFill>
              </a:rPr>
              <a:t>背景 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92" name="矩形 53"/>
          <p:cNvSpPr/>
          <p:nvPr/>
        </p:nvSpPr>
        <p:spPr>
          <a:xfrm>
            <a:off x="5294214" y="257503"/>
            <a:ext cx="996927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93" name="文本框 54"/>
          <p:cNvSpPr txBox="1"/>
          <p:nvPr/>
        </p:nvSpPr>
        <p:spPr>
          <a:xfrm>
            <a:off x="5137834" y="269135"/>
            <a:ext cx="98883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 smtClean="0">
                <a:solidFill>
                  <a:prstClr val="white"/>
                </a:solidFill>
              </a:rPr>
              <a:t>具体内容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694" name="矩形 55"/>
          <p:cNvSpPr/>
          <p:nvPr/>
        </p:nvSpPr>
        <p:spPr>
          <a:xfrm>
            <a:off x="6285040" y="264372"/>
            <a:ext cx="1103381" cy="319281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>
              <a:solidFill>
                <a:prstClr val="white"/>
              </a:solidFill>
            </a:endParaRPr>
          </a:p>
        </p:txBody>
      </p:sp>
      <p:sp>
        <p:nvSpPr>
          <p:cNvPr id="1048695" name="文本框 56"/>
          <p:cNvSpPr txBox="1"/>
          <p:nvPr/>
        </p:nvSpPr>
        <p:spPr>
          <a:xfrm>
            <a:off x="6180503" y="264372"/>
            <a:ext cx="119188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重大意义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pic>
        <p:nvPicPr>
          <p:cNvPr id="2097177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18006122" flipH="1" flipV="1">
            <a:off x="3347381" y="4201796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78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18006122" flipH="1" flipV="1">
            <a:off x="4812163" y="4985008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79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7202630" flipH="1" flipV="1">
            <a:off x="4928877" y="3361329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80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l="2767" r="7205" b="57679"/>
          <a:stretch>
            <a:fillRect/>
          </a:stretch>
        </p:blipFill>
        <p:spPr bwMode="auto">
          <a:xfrm rot="7202630" flipH="1" flipV="1">
            <a:off x="3495449" y="2529827"/>
            <a:ext cx="864000" cy="29544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81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2767" r="7205" b="57679"/>
          <a:stretch>
            <a:fillRect/>
          </a:stretch>
        </p:blipFill>
        <p:spPr bwMode="auto">
          <a:xfrm rot="5400000" flipH="1">
            <a:off x="72993" y="3025914"/>
            <a:ext cx="2446289" cy="83651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2097182" name="Picture 3"/>
          <p:cNvPicPr>
            <a:picLocks noChangeAspect="1" noChangeArrowheads="1"/>
          </p:cNvPicPr>
          <p:nvPr/>
        </p:nvPicPr>
        <p:blipFill rotWithShape="1">
          <a:blip r:embed="rId3" cstate="print"/>
          <a:srcRect l="2767" r="7205" b="57679"/>
          <a:stretch>
            <a:fillRect/>
          </a:stretch>
        </p:blipFill>
        <p:spPr bwMode="auto">
          <a:xfrm rot="16200000" flipH="1">
            <a:off x="6623227" y="4576182"/>
            <a:ext cx="2446289" cy="83651"/>
          </a:xfrm>
          <a:prstGeom prst="rect">
            <a:avLst/>
          </a:prstGeom>
          <a:noFill/>
          <a:ln>
            <a:noFill/>
          </a:ln>
          <a:effectLst/>
        </p:spPr>
      </p:pic>
      <p:grpSp>
        <p:nvGrpSpPr>
          <p:cNvPr id="73" name="组合 100"/>
          <p:cNvGrpSpPr/>
          <p:nvPr/>
        </p:nvGrpSpPr>
        <p:grpSpPr>
          <a:xfrm>
            <a:off x="8450700" y="1412778"/>
            <a:ext cx="45719" cy="781284"/>
            <a:chOff x="9161390" y="-672668"/>
            <a:chExt cx="180000" cy="781284"/>
          </a:xfrm>
        </p:grpSpPr>
        <p:sp>
          <p:nvSpPr>
            <p:cNvPr id="1048696" name="矩形 101"/>
            <p:cNvSpPr/>
            <p:nvPr/>
          </p:nvSpPr>
          <p:spPr>
            <a:xfrm>
              <a:off x="9161390" y="-672668"/>
              <a:ext cx="180000" cy="180000"/>
            </a:xfrm>
            <a:prstGeom prst="rect">
              <a:avLst/>
            </a:prstGeom>
            <a:gradFill flip="none" rotWithShape="1">
              <a:gsLst>
                <a:gs pos="0">
                  <a:srgbClr val="C8620E">
                    <a:lumMod val="89000"/>
                  </a:srgbClr>
                </a:gs>
                <a:gs pos="20000">
                  <a:srgbClr val="F08224"/>
                </a:gs>
                <a:gs pos="80000">
                  <a:srgbClr val="E97E1F"/>
                </a:gs>
                <a:gs pos="100000">
                  <a:srgbClr val="E17919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48697" name="矩形 102"/>
            <p:cNvSpPr/>
            <p:nvPr/>
          </p:nvSpPr>
          <p:spPr>
            <a:xfrm>
              <a:off x="9161390" y="-472240"/>
              <a:ext cx="180000" cy="180000"/>
            </a:xfrm>
            <a:prstGeom prst="rect">
              <a:avLst/>
            </a:prstGeom>
            <a:gradFill flip="none" rotWithShape="1">
              <a:gsLst>
                <a:gs pos="0">
                  <a:srgbClr val="078AC5"/>
                </a:gs>
                <a:gs pos="20000">
                  <a:srgbClr val="2CB9F8"/>
                </a:gs>
                <a:gs pos="80000">
                  <a:srgbClr val="81D5FB"/>
                </a:gs>
                <a:gs pos="100000">
                  <a:srgbClr val="1AA2DF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48698" name="矩形 103"/>
            <p:cNvSpPr/>
            <p:nvPr/>
          </p:nvSpPr>
          <p:spPr>
            <a:xfrm flipH="1">
              <a:off x="9161390" y="-71384"/>
              <a:ext cx="180000" cy="180000"/>
            </a:xfrm>
            <a:prstGeom prst="rect">
              <a:avLst/>
            </a:prstGeom>
            <a:gradFill>
              <a:gsLst>
                <a:gs pos="0">
                  <a:srgbClr val="B09368"/>
                </a:gs>
                <a:gs pos="20000">
                  <a:srgbClr val="C8B496"/>
                </a:gs>
                <a:gs pos="80000">
                  <a:srgbClr val="C8B496"/>
                </a:gs>
                <a:gs pos="100000">
                  <a:srgbClr val="BCA47F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  <p:sp>
          <p:nvSpPr>
            <p:cNvPr id="1048699" name="矩形 104"/>
            <p:cNvSpPr/>
            <p:nvPr/>
          </p:nvSpPr>
          <p:spPr>
            <a:xfrm flipH="1">
              <a:off x="9161390" y="-271812"/>
              <a:ext cx="180000" cy="180000"/>
            </a:xfrm>
            <a:prstGeom prst="rect">
              <a:avLst/>
            </a:prstGeom>
            <a:gradFill flip="none" rotWithShape="1">
              <a:gsLst>
                <a:gs pos="0">
                  <a:srgbClr val="BE321E"/>
                </a:gs>
                <a:gs pos="20000">
                  <a:srgbClr val="F55A50">
                    <a:alpha val="70000"/>
                  </a:srgbClr>
                </a:gs>
                <a:gs pos="80000">
                  <a:srgbClr val="F55A50"/>
                </a:gs>
                <a:gs pos="100000">
                  <a:srgbClr val="DA4637"/>
                </a:gs>
              </a:gsLst>
              <a:lin ang="0" scaled="1"/>
            </a:gra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zh-CN" altLang="en-US" kern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endParaRPr>
            </a:p>
          </p:txBody>
        </p:sp>
      </p:grpSp>
      <p:sp>
        <p:nvSpPr>
          <p:cNvPr id="1048700" name="TextBox 41"/>
          <p:cNvSpPr txBox="1"/>
          <p:nvPr/>
        </p:nvSpPr>
        <p:spPr>
          <a:xfrm>
            <a:off x="5964291" y="861233"/>
            <a:ext cx="24727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方正舒体" panose="02010601030101010101" pitchFamily="2" charset="-122"/>
                <a:ea typeface="方正舒体" panose="02010601030101010101" pitchFamily="2" charset="-122"/>
              </a:rPr>
              <a:t>一带一路</a:t>
            </a:r>
            <a:endParaRPr lang="zh-CN" altLang="en-US" sz="4000" b="1" dirty="0">
              <a:solidFill>
                <a:schemeClr val="tx1">
                  <a:lumMod val="65000"/>
                  <a:lumOff val="35000"/>
                </a:schemeClr>
              </a:solidFill>
              <a:latin typeface="方正舒体" panose="02010601030101010101" pitchFamily="2" charset="-122"/>
              <a:ea typeface="方正舒体" panose="02010601030101010101" pitchFamily="2" charset="-122"/>
            </a:endParaRPr>
          </a:p>
        </p:txBody>
      </p:sp>
      <p:sp>
        <p:nvSpPr>
          <p:cNvPr id="1048701" name="文本框 2"/>
          <p:cNvSpPr txBox="1"/>
          <p:nvPr/>
        </p:nvSpPr>
        <p:spPr>
          <a:xfrm>
            <a:off x="1531243" y="246325"/>
            <a:ext cx="1154979" cy="323165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zh-CN" altLang="en-US" sz="1500" dirty="0">
                <a:solidFill>
                  <a:prstClr val="white"/>
                </a:solidFill>
              </a:rPr>
              <a:t>      目录</a:t>
            </a:r>
            <a:endParaRPr lang="zh-CN" altLang="en-US" sz="1500" dirty="0">
              <a:solidFill>
                <a:prstClr val="white"/>
              </a:solidFill>
            </a:endParaRPr>
          </a:p>
        </p:txBody>
      </p:sp>
      <p:sp>
        <p:nvSpPr>
          <p:cNvPr id="1048702" name="Rectangle 2"/>
          <p:cNvSpPr txBox="1">
            <a:spLocks noChangeArrowheads="1"/>
          </p:cNvSpPr>
          <p:nvPr/>
        </p:nvSpPr>
        <p:spPr>
          <a:xfrm>
            <a:off x="418316" y="791645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8800" kern="1200" cap="all" spc="-8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200" dirty="0" smtClean="0">
                <a:solidFill>
                  <a:srgbClr val="FF0000"/>
                </a:solidFill>
                <a:ea typeface="楷体" panose="02010609060101010101" pitchFamily="49" charset="-122"/>
                <a:sym typeface="Arial" panose="020B0604020202020204" pitchFamily="34" charset="0"/>
              </a:rPr>
              <a:t>古代海上丝绸之路</a:t>
            </a:r>
            <a:endParaRPr lang="zh-CN" altLang="en-US" sz="3200" dirty="0">
              <a:solidFill>
                <a:srgbClr val="FF0000"/>
              </a:solidFill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1048703" name="Rectangle 3"/>
          <p:cNvSpPr txBox="1">
            <a:spLocks noChangeArrowheads="1"/>
          </p:cNvSpPr>
          <p:nvPr/>
        </p:nvSpPr>
        <p:spPr>
          <a:xfrm>
            <a:off x="457200" y="1752600"/>
            <a:ext cx="7620000" cy="427013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97500" lnSpcReduction="10000"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"/>
              </a:spcAft>
              <a:buFont typeface="Arial" panose="020B0604020202020204" pitchFamily="34" charset="0"/>
              <a:buNone/>
              <a:defRPr sz="2000" b="0" kern="1200" cap="all" spc="12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8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zh-CN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古代中国与外国交通贸易和文化交往的海上通道，又被称作为海上陶瓷之路、海上香料之路。</a:t>
            </a:r>
            <a:endParaRPr lang="zh-CN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zh-CN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汉朝时期，中国与马来半岛就已有交流，特别是唐代之后，来往更加密切，往来途径主要依靠海路，而中西贸易也利用此航道作为交易之道。这条通道形成的主因，是因为中国东南沿海山多平原少，前往西域走陆路会经过许多较不适合人类居住的地区，而海路可以依靠中国东岸夏、冬两季季风助航，因此自古许多人便积极开辟海路通往欧亚各国。</a:t>
            </a:r>
            <a:endParaRPr lang="zh-CN" dirty="0" smtClean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zh-CN" dirty="0" smtClean="0">
                <a:solidFill>
                  <a:schemeClr val="tx1"/>
                </a:solidFill>
                <a:latin typeface="华文新魏" panose="02010800040101010101" pitchFamily="2" charset="-122"/>
                <a:ea typeface="华文新魏" panose="02010800040101010101" pitchFamily="2" charset="-122"/>
                <a:sym typeface="Arial" panose="020B0604020202020204" pitchFamily="34" charset="0"/>
              </a:rPr>
              <a:t>其航线主要有东海起航线和南海起航线，形成于秦汉时期，发展于三国隋朝时期，繁荣于唐宋时期，转变于明清时期。南海起航线由中国沿海港去往东南亚、南亚、阿拉伯和东非沿海诸国，其主港历代有所变迁，先后经历了徐闻古港、广州、泉州、漳州等。东海起航线由中国沿海港去往朝鲜、日本，其主港是青岛古港，可驶往辽东半岛、朝鲜半岛、日本列岛，很早就有了对日韩的人员交往和文化经贸联系，这条航线也被史学界称为“东方海上丝绸之路”。</a:t>
            </a:r>
            <a:endParaRPr lang="zh-CN" dirty="0">
              <a:solidFill>
                <a:schemeClr val="tx1"/>
              </a:solidFill>
              <a:latin typeface="华文新魏" panose="02010800040101010101" pitchFamily="2" charset="-122"/>
              <a:ea typeface="华文新魏" panose="0201080004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48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048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487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0487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70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基本">
  <a:themeElements>
    <a:clrScheme name="基本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基本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基本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1427</Words>
  <Application>WPS 演示</Application>
  <PresentationFormat>全屏显示(4:3)</PresentationFormat>
  <Paragraphs>127</Paragraphs>
  <Slides>8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30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39" baseType="lpstr">
      <vt:lpstr>Arial</vt:lpstr>
      <vt:lpstr>宋体</vt:lpstr>
      <vt:lpstr>Wingdings</vt:lpstr>
      <vt:lpstr>微软雅黑</vt:lpstr>
      <vt:lpstr>Calibri</vt:lpstr>
      <vt:lpstr>方正正准黑简体</vt:lpstr>
      <vt:lpstr>华文行楷</vt:lpstr>
      <vt:lpstr>华文新魏</vt:lpstr>
      <vt:lpstr>方正魏碑_GBK</vt:lpstr>
      <vt:lpstr>楷体</vt:lpstr>
      <vt:lpstr>Segoe UI Light</vt:lpstr>
      <vt:lpstr>Algerian</vt:lpstr>
      <vt:lpstr>GungsuhChe</vt:lpstr>
      <vt:lpstr>Batang</vt:lpstr>
      <vt:lpstr>Calibri</vt:lpstr>
      <vt:lpstr>方正舒体</vt:lpstr>
      <vt:lpstr>黑体</vt:lpstr>
      <vt:lpstr>Arial Unicode MS</vt:lpstr>
      <vt:lpstr>Arial Black</vt:lpstr>
      <vt:lpstr>幼圆</vt:lpstr>
      <vt:lpstr>方正细倩_GBK</vt:lpstr>
      <vt:lpstr>Impact</vt:lpstr>
      <vt:lpstr>Arial Unicode MS</vt:lpstr>
      <vt:lpstr>DFPLiKingHei-XB</vt:lpstr>
      <vt:lpstr>隶书</vt:lpstr>
      <vt:lpstr>方正细圆_GBK</vt:lpstr>
      <vt:lpstr>Tahoma</vt:lpstr>
      <vt:lpstr>华文隶书</vt:lpstr>
      <vt:lpstr>Segoe Print</vt:lpstr>
      <vt:lpstr>MingLiU</vt:lpstr>
      <vt:lpstr>基本</vt:lpstr>
      <vt:lpstr>PowerPoint 演示文稿</vt:lpstr>
      <vt:lpstr>PowerPoint 演示文稿</vt:lpstr>
      <vt:lpstr>PowerPoint 演示文稿</vt:lpstr>
      <vt:lpstr>带你去看 “一带一路”的前世今生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Wang Yunyue</dc:creator>
  <cp:lastModifiedBy>kuke-100</cp:lastModifiedBy>
  <cp:revision>12</cp:revision>
  <dcterms:created xsi:type="dcterms:W3CDTF">2015-05-08T10:49:00Z</dcterms:created>
  <dcterms:modified xsi:type="dcterms:W3CDTF">2018-03-28T14:18:26Z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2052-10.1.0.7224</vt:lpwstr>
  </property>
</Properties>
</file>