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9" r:id="rId3"/>
    <p:sldId id="257" r:id="rId5"/>
    <p:sldId id="308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 preferSingleView="1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25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278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3899C-63DD-4D03-8AE8-2EA4C638B3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279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928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928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28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428BB-E411-44F8-AA56-27B694D26B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8534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</a:ln>
        </p:spPr>
        <p:txBody>
          <a:bodyPr wrap="square" numCol="1" anchor="t" anchorCtr="0" compatLnSpc="1"/>
          <a:lstStyle/>
          <a:p>
            <a:pPr defTabSz="10299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dirty="0" err="1" smtClean="0"/>
              <a:t>MyFirsemplae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104863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428BB-E411-44F8-AA56-27B694D26BF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9664-E66E-425D-A4D3-E627FD770F6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3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4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C7CAD4-1D8C-4E04-BBE8-C566A520DF5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919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491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A475-4FF7-48B5-966C-365F2151AF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886F-8802-44B5-ADD6-33AF0AA3E31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1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92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492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5934-A49E-4124-9370-3A310DB1CB8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D8A8-DFE9-4DFF-B55E-3C10B54B001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9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12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13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14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15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1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28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29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30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31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4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69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0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1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2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1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67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68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69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0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75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6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7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8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2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71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2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3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74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2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37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38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39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40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8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00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01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02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03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8BD6-53FF-4676-87B1-DFAB455B118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5785-7797-472B-B961-2511AED9747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4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79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0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1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2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6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87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8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9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90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5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73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4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5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76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5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83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4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5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86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53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54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55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56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7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191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92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93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194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0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9224" name="矩形 5"/>
          <p:cNvSpPr/>
          <p:nvPr userDrawn="1"/>
        </p:nvSpPr>
        <p:spPr bwMode="auto">
          <a:xfrm>
            <a:off x="6637572" y="282136"/>
            <a:ext cx="23269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WWW.1PPT.COM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25" name="矩形 7"/>
          <p:cNvSpPr/>
          <p:nvPr userDrawn="1"/>
        </p:nvSpPr>
        <p:spPr bwMode="auto">
          <a:xfrm>
            <a:off x="-10210" y="256938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『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PPT』—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PPT</a:t>
            </a:r>
            <a:r>
              <a:rPr lang="zh-CN" altLang="en-US" sz="1600" spc="3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素材免费下载</a:t>
            </a:r>
            <a:endParaRPr lang="zh-CN" altLang="en-US" sz="1600" spc="3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26" name="矩形 4"/>
          <p:cNvSpPr/>
          <p:nvPr userDrawn="1"/>
        </p:nvSpPr>
        <p:spPr bwMode="auto">
          <a:xfrm>
            <a:off x="155762" y="662642"/>
            <a:ext cx="8808726" cy="6006718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endParaRPr lang="zh-CN" altLang="en-US" sz="1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9227" name="矩形 6"/>
          <p:cNvSpPr/>
          <p:nvPr userDrawn="1"/>
        </p:nvSpPr>
        <p:spPr bwMode="auto">
          <a:xfrm>
            <a:off x="2771802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模板网，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</a:t>
            </a: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5890" algn="l"/>
              </a:tabLst>
            </a:pP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923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2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81CE-0555-4E63-951A-246CC394851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3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F98468-8A1C-463A-BB08-472B8BB551A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3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9248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249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2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A056-A0F6-44C8-83DD-E36FDD5C316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BAEB-86F5-49EA-88CC-1222B81AD17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9205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206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20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208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20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E925-CCBA-4889-971B-387E13AF0A3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899E-88D0-49CB-B4CC-5F6E1C38C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492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1BA3-CFBA-459D-95C6-78DCE8C5879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5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0E8C-0E90-4256-A00E-458B0FDD317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8F40-C80D-4941-A331-11A1EBE75F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B5A-1635-4ACA-A9D5-83C879FFF09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1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2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2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4F9-769B-45FA-BAF1-9A3F4BBCF32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1839-19D5-4D2A-A142-19045D2E0CE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1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262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104926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2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EEDF-B412-478A-A227-E36678B245F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404B09-0A66-4568-A762-578EFF134B3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7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9268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8" Type="http://schemas.openxmlformats.org/officeDocument/2006/relationships/theme" Target="../theme/theme1.xml"/><Relationship Id="rId27" Type="http://schemas.openxmlformats.org/officeDocument/2006/relationships/image" Target="../media/image2.jpeg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D85934-A49E-4124-9370-3A310DB1CB8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5F6D8A8-DFE9-4DFF-B55E-3C10B54B001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1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82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857391"/>
            <a:ext cx="9144000" cy="5143218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/>
          </a:p>
        </p:txBody>
      </p:sp>
      <p:sp>
        <p:nvSpPr>
          <p:cNvPr id="24" name="矩形 259"/>
          <p:cNvSpPr>
            <a:spLocks noChangeArrowheads="1"/>
          </p:cNvSpPr>
          <p:nvPr/>
        </p:nvSpPr>
        <p:spPr bwMode="auto">
          <a:xfrm>
            <a:off x="3859897" y="4410230"/>
            <a:ext cx="5475111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840" cap="all" dirty="0">
                <a:solidFill>
                  <a:schemeClr val="bg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一带一路上的音乐文化</a:t>
            </a:r>
            <a:endParaRPr lang="zh-CN" altLang="en-US" sz="3840" cap="all" dirty="0">
              <a:solidFill>
                <a:schemeClr val="bg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27" name="矩形 259"/>
          <p:cNvSpPr>
            <a:spLocks noChangeArrowheads="1"/>
          </p:cNvSpPr>
          <p:nvPr/>
        </p:nvSpPr>
        <p:spPr bwMode="auto">
          <a:xfrm>
            <a:off x="5002332" y="3706707"/>
            <a:ext cx="4141668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275" cap="all" dirty="0">
                <a:solidFill>
                  <a:schemeClr val="bg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“</a:t>
            </a:r>
            <a:r>
              <a:rPr lang="zh-CN" altLang="en-US" sz="2275" cap="all" dirty="0">
                <a:solidFill>
                  <a:schemeClr val="bg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从东方听到西方</a:t>
            </a:r>
            <a:r>
              <a:rPr lang="en-US" altLang="zh-CN" sz="2275" cap="all" dirty="0">
                <a:solidFill>
                  <a:schemeClr val="bg1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”</a:t>
            </a:r>
            <a:endParaRPr lang="en-US" altLang="zh-CN" sz="2275" cap="all" dirty="0">
              <a:solidFill>
                <a:schemeClr val="bg1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 tmFilter="0,0; .5, 1; 1, 1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bldLvl="0" animBg="1"/>
          <p:bldP spid="24" grpId="0"/>
          <p:bldP spid="2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500" tmFilter="0,0; .5, 1; 1, 1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bldLvl="0" animBg="1"/>
          <p:bldP spid="24" grpId="0"/>
          <p:bldP spid="2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矩形 5"/>
          <p:cNvSpPr/>
          <p:nvPr/>
        </p:nvSpPr>
        <p:spPr>
          <a:xfrm>
            <a:off x="-481601" y="127926"/>
            <a:ext cx="6112287" cy="20853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zh-CN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/>
            <a:r>
              <a:rPr lang="en-US" altLang="zh-C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endParaRPr lang="zh-CN" alt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48634" name="矩形 7"/>
          <p:cNvSpPr/>
          <p:nvPr/>
        </p:nvSpPr>
        <p:spPr>
          <a:xfrm>
            <a:off x="294214" y="2329440"/>
            <a:ext cx="5579048" cy="1691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atin typeface="华文新魏" panose="02010800040101010101" pitchFamily="2" charset="-122"/>
                <a:ea typeface="华文新魏" panose="02010800040101010101" pitchFamily="2" charset="-122"/>
              </a:rPr>
              <a:t>O</a:t>
            </a:r>
            <a:r>
              <a:rPr lang="en-US" altLang="zh-CN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ne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Belt </a:t>
            </a:r>
            <a:endParaRPr lang="en-US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en-US" altLang="zh-CN" sz="54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endParaRPr lang="zh-CN" alt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48635" name="文本框 9"/>
          <p:cNvSpPr txBox="1"/>
          <p:nvPr/>
        </p:nvSpPr>
        <p:spPr>
          <a:xfrm>
            <a:off x="3299294" y="3457681"/>
            <a:ext cx="3402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AND</a:t>
            </a:r>
            <a:endParaRPr lang="zh-CN" alt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48636" name="文本框 10"/>
          <p:cNvSpPr txBox="1"/>
          <p:nvPr/>
        </p:nvSpPr>
        <p:spPr>
          <a:xfrm>
            <a:off x="4642933" y="4282327"/>
            <a:ext cx="3388401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O</a:t>
            </a:r>
            <a:r>
              <a:rPr lang="en-US" altLang="zh-CN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ne</a:t>
            </a:r>
            <a:r>
              <a:rPr lang="en-US" altLang="zh-CN" sz="4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Road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48637" name="矩形 11"/>
          <p:cNvSpPr/>
          <p:nvPr/>
        </p:nvSpPr>
        <p:spPr>
          <a:xfrm rot="772883">
            <a:off x="110676" y="575298"/>
            <a:ext cx="5059680" cy="15138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dirty="0">
                <a:ln w="0">
                  <a:noFill/>
                </a:ln>
                <a:effectLst>
                  <a:glow rad="101600">
                    <a:schemeClr val="accent1">
                      <a:lumMod val="20000"/>
                      <a:lumOff val="80000"/>
                      <a:alpha val="6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方正魏碑_GBK" panose="03000509000000000000" pitchFamily="65" charset="-122"/>
                <a:ea typeface="方正魏碑_GBK" panose="03000509000000000000" pitchFamily="65" charset="-122"/>
              </a:rPr>
              <a:t>一带一路</a:t>
            </a:r>
            <a:endParaRPr lang="zh-CN" altLang="en-US" sz="9600" dirty="0">
              <a:ln w="0">
                <a:noFill/>
              </a:ln>
              <a:effectLst>
                <a:glow rad="101600">
                  <a:schemeClr val="accent1">
                    <a:lumMod val="20000"/>
                    <a:lumOff val="80000"/>
                    <a:alpha val="6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方正魏碑_GBK" panose="03000509000000000000" pitchFamily="65" charset="-122"/>
              <a:ea typeface="方正魏碑_GBK" panose="03000509000000000000" pitchFamily="65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33450" y="721995"/>
            <a:ext cx="7277735" cy="56311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indent="0"/>
            <a:r>
              <a:rPr lang="en-US" altLang="zh-CN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一带一路</a:t>
            </a:r>
            <a:r>
              <a:rPr lang="zh-CN" altLang="en-US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（英文：</a:t>
            </a:r>
            <a:r>
              <a:rPr lang="en-US" altLang="zh-CN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Belt and Road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，缩写</a:t>
            </a:r>
            <a:r>
              <a:rPr lang="en-US" altLang="zh-CN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B&amp;R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）是</a:t>
            </a:r>
            <a:r>
              <a:rPr lang="zh-CN" altLang="en-US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丝绸之路经济带</a:t>
            </a:r>
            <a:r>
              <a:rPr lang="zh-CN" altLang="en-US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zh-CN" altLang="en-US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zh-CN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世纪海上丝绸之路</a:t>
            </a:r>
            <a:r>
              <a:rPr lang="zh-CN" altLang="en-US"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的简称。</a:t>
            </a:r>
            <a:endParaRPr lang="zh-CN" altLang="en-US" sz="2400" b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endParaRPr lang="zh-CN" altLang="en-US" sz="2400" b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丝绸之路是自两汉时期中国古人开创的以洛阳、长安为起点，连接东西方文明的贸易和文化交流通道。自古以来，音乐，绘画，文学等艺术形式，都在一带一路这个载体上寻求创作的灵感。从伯牙子期的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高山流水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到贝多芬的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月光钢琴奏鸣曲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，从曹雪芹的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红楼梦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到莎士比亚的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哈姆雷特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，从黄公望的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富春山居图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到达芬奇的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蒙娜丽莎</a:t>
            </a:r>
            <a:r>
              <a:rPr lang="en-US" altLang="zh-CN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，从中国的乐器古筝，二胡，琵琶到西方的乐器小提琴，大提琴，钢琴，我们今天的讲座，就以音乐文化为切入点，在一带一路这个千年的文化走廊上，带领听众朋友们感受一次文化穿越之旅。</a:t>
            </a:r>
            <a:endParaRPr lang="zh-CN" altLang="en-US" sz="2400" b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/>
          </p:nvPr>
        </p:nvSpPr>
        <p:spPr>
          <a:xfrm>
            <a:off x="633047" y="2321169"/>
            <a:ext cx="7869116" cy="177689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DC5924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楷体" panose="02010609060101010101" pitchFamily="49" charset="-122"/>
                <a:sym typeface="Arial" panose="020B0604020202020204" pitchFamily="34" charset="0"/>
              </a:rPr>
              <a:t>带你去看</a:t>
            </a:r>
            <a:br>
              <a:rPr lang="en-US" altLang="zh-CN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DC5924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楷体" panose="02010609060101010101" pitchFamily="49" charset="-122"/>
                <a:sym typeface="Arial" panose="020B0604020202020204" pitchFamily="34" charset="0"/>
              </a:rPr>
            </a:br>
            <a:r>
              <a:rPr lang="zh-CN" altLang="en-US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DC5924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楷体" panose="02010609060101010101" pitchFamily="49" charset="-122"/>
                <a:sym typeface="Arial" panose="020B0604020202020204" pitchFamily="34" charset="0"/>
              </a:rPr>
              <a:t>“一带一路”</a:t>
            </a:r>
            <a:r>
              <a:rPr lang="zh-CN" altLang="en-US" sz="54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DC5924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楷体" panose="02010609060101010101" pitchFamily="49" charset="-122"/>
                <a:sym typeface="Arial" panose="020B0604020202020204" pitchFamily="34" charset="0"/>
              </a:rPr>
              <a:t>的前世今生</a:t>
            </a:r>
            <a:endParaRPr lang="zh-CN" altLang="en-US" sz="6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4"/>
          <p:cNvPicPr>
            <a:picLocks noChangeAspect="1"/>
          </p:cNvPicPr>
          <p:nvPr/>
        </p:nvPicPr>
        <p:blipFill>
          <a:blip r:embed="rId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81899"/>
            <a:ext cx="9144000" cy="6276105"/>
          </a:xfrm>
          <a:prstGeom prst="rect">
            <a:avLst/>
          </a:prstGeom>
        </p:spPr>
      </p:pic>
      <p:sp>
        <p:nvSpPr>
          <p:cNvPr id="1048596" name="矩形 14"/>
          <p:cNvSpPr/>
          <p:nvPr/>
        </p:nvSpPr>
        <p:spPr>
          <a:xfrm>
            <a:off x="-2645" y="8177"/>
            <a:ext cx="9144000" cy="306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597" name="矩形 16"/>
          <p:cNvSpPr/>
          <p:nvPr/>
        </p:nvSpPr>
        <p:spPr>
          <a:xfrm>
            <a:off x="2" y="269113"/>
            <a:ext cx="1535131" cy="623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598" name="矩形 20"/>
          <p:cNvSpPr/>
          <p:nvPr/>
        </p:nvSpPr>
        <p:spPr>
          <a:xfrm>
            <a:off x="1534612" y="264372"/>
            <a:ext cx="1063647" cy="31928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599" name="矩形 30"/>
          <p:cNvSpPr/>
          <p:nvPr/>
        </p:nvSpPr>
        <p:spPr>
          <a:xfrm>
            <a:off x="7388421" y="279871"/>
            <a:ext cx="1752934" cy="296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00" name="文本框 32"/>
          <p:cNvSpPr txBox="1"/>
          <p:nvPr/>
        </p:nvSpPr>
        <p:spPr>
          <a:xfrm>
            <a:off x="7906369" y="261261"/>
            <a:ext cx="1469299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0" dirty="0">
                <a:solidFill>
                  <a:prstClr val="white"/>
                </a:solidFill>
                <a:latin typeface="Segoe UI Light" panose="020B0502040204020203"/>
              </a:rPr>
              <a:t>总结</a:t>
            </a:r>
            <a:endParaRPr lang="zh-CN" altLang="en-US" sz="1350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01" name="文本框 1"/>
          <p:cNvSpPr txBox="1"/>
          <p:nvPr/>
        </p:nvSpPr>
        <p:spPr>
          <a:xfrm>
            <a:off x="-587927" y="44011"/>
            <a:ext cx="2037867" cy="80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一带</a:t>
            </a:r>
            <a:endParaRPr lang="en-US" altLang="zh-CN" sz="2400" b="1" dirty="0">
              <a:solidFill>
                <a:prstClr val="white"/>
              </a:solidFill>
              <a:latin typeface="Segoe UI Light" panose="020B0502040204020203"/>
            </a:endParaRPr>
          </a:p>
          <a:p>
            <a:pPr algn="ctr"/>
            <a:r>
              <a:rPr lang="en-US" altLang="zh-CN" sz="2400" b="1" dirty="0">
                <a:solidFill>
                  <a:prstClr val="white"/>
                </a:solidFill>
                <a:latin typeface="Segoe UI Light" panose="020B0502040204020203"/>
              </a:rPr>
              <a:t>            </a:t>
            </a:r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一路</a:t>
            </a:r>
            <a:endParaRPr lang="zh-CN" altLang="en-US" sz="2400" b="1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02" name="文本框 2"/>
          <p:cNvSpPr txBox="1"/>
          <p:nvPr/>
        </p:nvSpPr>
        <p:spPr>
          <a:xfrm>
            <a:off x="1516176" y="245584"/>
            <a:ext cx="10168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  目录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03" name="矩形 49"/>
          <p:cNvSpPr/>
          <p:nvPr/>
        </p:nvSpPr>
        <p:spPr>
          <a:xfrm>
            <a:off x="2585574" y="264869"/>
            <a:ext cx="1651295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04" name="文本框 50"/>
          <p:cNvSpPr txBox="1"/>
          <p:nvPr/>
        </p:nvSpPr>
        <p:spPr>
          <a:xfrm>
            <a:off x="2585962" y="258288"/>
            <a:ext cx="15908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丝绸之路概况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05" name="矩形 51"/>
          <p:cNvSpPr/>
          <p:nvPr/>
        </p:nvSpPr>
        <p:spPr>
          <a:xfrm>
            <a:off x="4202804" y="261918"/>
            <a:ext cx="1110659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06" name="文本框 52"/>
          <p:cNvSpPr txBox="1"/>
          <p:nvPr/>
        </p:nvSpPr>
        <p:spPr>
          <a:xfrm>
            <a:off x="3984246" y="258511"/>
            <a:ext cx="10047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</a:t>
            </a:r>
            <a:r>
              <a:rPr lang="zh-CN" altLang="en-US" sz="1500" dirty="0" smtClean="0">
                <a:solidFill>
                  <a:prstClr val="white"/>
                </a:solidFill>
              </a:rPr>
              <a:t>实施背景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07" name="矩形 53"/>
          <p:cNvSpPr/>
          <p:nvPr/>
        </p:nvSpPr>
        <p:spPr>
          <a:xfrm>
            <a:off x="5294214" y="257503"/>
            <a:ext cx="996927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08" name="文本框 54"/>
          <p:cNvSpPr txBox="1"/>
          <p:nvPr/>
        </p:nvSpPr>
        <p:spPr>
          <a:xfrm>
            <a:off x="5137834" y="269135"/>
            <a:ext cx="988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具体内容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09" name="矩形 55"/>
          <p:cNvSpPr/>
          <p:nvPr/>
        </p:nvSpPr>
        <p:spPr>
          <a:xfrm>
            <a:off x="6285040" y="264372"/>
            <a:ext cx="1103381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10" name="文本框 56"/>
          <p:cNvSpPr txBox="1"/>
          <p:nvPr/>
        </p:nvSpPr>
        <p:spPr>
          <a:xfrm>
            <a:off x="6180503" y="264372"/>
            <a:ext cx="11918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重大意义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11" name="矩形 43"/>
          <p:cNvSpPr/>
          <p:nvPr/>
        </p:nvSpPr>
        <p:spPr>
          <a:xfrm flipH="1">
            <a:off x="5007574" y="4686634"/>
            <a:ext cx="2880619" cy="689531"/>
          </a:xfrm>
          <a:prstGeom prst="rect">
            <a:avLst/>
          </a:prstGeom>
          <a:gradFill flip="none" rotWithShape="1">
            <a:gsLst>
              <a:gs pos="0">
                <a:srgbClr val="BE321E"/>
              </a:gs>
              <a:gs pos="20000">
                <a:srgbClr val="F55A50">
                  <a:alpha val="70000"/>
                </a:srgbClr>
              </a:gs>
              <a:gs pos="80000">
                <a:srgbClr val="F55A50"/>
              </a:gs>
              <a:gs pos="100000">
                <a:srgbClr val="DA4637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097153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3347381" y="4201796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4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4812163" y="4985008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12" name="矩形 57"/>
          <p:cNvSpPr/>
          <p:nvPr/>
        </p:nvSpPr>
        <p:spPr>
          <a:xfrm>
            <a:off x="1337966" y="2194060"/>
            <a:ext cx="665481" cy="688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prstClr val="white"/>
                </a:solidFill>
                <a:latin typeface="Algerian" pitchFamily="82" charset="0"/>
              </a:rPr>
              <a:t>01</a:t>
            </a:r>
            <a:endParaRPr lang="en-US" altLang="zh-CN" sz="4000" dirty="0">
              <a:solidFill>
                <a:prstClr val="white"/>
              </a:solidFill>
              <a:latin typeface="Algerian" pitchFamily="82" charset="0"/>
            </a:endParaRPr>
          </a:p>
        </p:txBody>
      </p:sp>
      <p:sp>
        <p:nvSpPr>
          <p:cNvPr id="1048613" name="TextBox 13"/>
          <p:cNvSpPr txBox="1"/>
          <p:nvPr/>
        </p:nvSpPr>
        <p:spPr>
          <a:xfrm>
            <a:off x="1910090" y="2378731"/>
            <a:ext cx="2017363" cy="332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prstClr val="white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Add your texts here</a:t>
            </a:r>
            <a:endParaRPr lang="zh-CN" altLang="en-US" sz="1600" dirty="0">
              <a:solidFill>
                <a:prstClr val="white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1048614" name="矩形 59"/>
          <p:cNvSpPr/>
          <p:nvPr/>
        </p:nvSpPr>
        <p:spPr>
          <a:xfrm>
            <a:off x="1255182" y="2203238"/>
            <a:ext cx="2880619" cy="689531"/>
          </a:xfrm>
          <a:prstGeom prst="rect">
            <a:avLst/>
          </a:prstGeom>
          <a:gradFill flip="none" rotWithShape="1">
            <a:gsLst>
              <a:gs pos="0">
                <a:srgbClr val="C8620E">
                  <a:lumMod val="89000"/>
                </a:srgbClr>
              </a:gs>
              <a:gs pos="20000">
                <a:srgbClr val="F08224"/>
              </a:gs>
              <a:gs pos="80000">
                <a:srgbClr val="E97E1F"/>
              </a:gs>
              <a:gs pos="100000">
                <a:srgbClr val="E17919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09715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4928877" y="3361329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6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3495449" y="2529827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15" name="矩形 62"/>
          <p:cNvSpPr/>
          <p:nvPr/>
        </p:nvSpPr>
        <p:spPr>
          <a:xfrm flipH="1">
            <a:off x="3567712" y="3858838"/>
            <a:ext cx="4320480" cy="689531"/>
          </a:xfrm>
          <a:prstGeom prst="rect">
            <a:avLst/>
          </a:prstGeom>
          <a:gradFill>
            <a:gsLst>
              <a:gs pos="0">
                <a:srgbClr val="B09368"/>
              </a:gs>
              <a:gs pos="20000">
                <a:srgbClr val="C8B496"/>
              </a:gs>
              <a:gs pos="80000">
                <a:srgbClr val="C8B496"/>
              </a:gs>
              <a:gs pos="100000">
                <a:srgbClr val="BCA47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48616" name="弧形 7"/>
          <p:cNvSpPr/>
          <p:nvPr/>
        </p:nvSpPr>
        <p:spPr>
          <a:xfrm rot="10800000">
            <a:off x="3169748" y="2203841"/>
            <a:ext cx="1365959" cy="2344529"/>
          </a:xfrm>
          <a:custGeom>
            <a:avLst/>
            <a:gdLst>
              <a:gd name="connsiteX0" fmla="*/ 398092 w 1365958"/>
              <a:gd name="connsiteY0" fmla="*/ 2346911 h 2346911"/>
              <a:gd name="connsiteX1" fmla="*/ 75 w 1365958"/>
              <a:gd name="connsiteY1" fmla="*/ 1654664 h 2346911"/>
              <a:gd name="connsiteX2" fmla="*/ 0 w 1365958"/>
              <a:gd name="connsiteY2" fmla="*/ 1654664 h 2346911"/>
              <a:gd name="connsiteX3" fmla="*/ 447596 w 1365958"/>
              <a:gd name="connsiteY3" fmla="*/ 887222 h 2346911"/>
              <a:gd name="connsiteX4" fmla="*/ 447249 w 1365958"/>
              <a:gd name="connsiteY4" fmla="*/ 887222 h 2346911"/>
              <a:gd name="connsiteX5" fmla="*/ 956224 w 1365958"/>
              <a:gd name="connsiteY5" fmla="*/ 14538 h 2346911"/>
              <a:gd name="connsiteX6" fmla="*/ 957915 w 1365958"/>
              <a:gd name="connsiteY6" fmla="*/ 17095 h 2346911"/>
              <a:gd name="connsiteX7" fmla="*/ 967866 w 1365958"/>
              <a:gd name="connsiteY7" fmla="*/ 0 h 2346911"/>
              <a:gd name="connsiteX8" fmla="*/ 1365883 w 1365958"/>
              <a:gd name="connsiteY8" fmla="*/ 692247 h 2346911"/>
              <a:gd name="connsiteX9" fmla="*/ 1365958 w 1365958"/>
              <a:gd name="connsiteY9" fmla="*/ 692247 h 2346911"/>
              <a:gd name="connsiteX10" fmla="*/ 1286900 w 1365958"/>
              <a:gd name="connsiteY10" fmla="*/ 827800 h 2346911"/>
              <a:gd name="connsiteX11" fmla="*/ 1287246 w 1365958"/>
              <a:gd name="connsiteY11" fmla="*/ 827800 h 2346911"/>
              <a:gd name="connsiteX12" fmla="*/ 409734 w 1365958"/>
              <a:gd name="connsiteY12" fmla="*/ 2332373 h 2346911"/>
              <a:gd name="connsiteX13" fmla="*/ 398092 w 1365958"/>
              <a:gd name="connsiteY13" fmla="*/ 2346911 h 2346911"/>
              <a:gd name="connsiteX0-1" fmla="*/ 398092 w 1365958"/>
              <a:gd name="connsiteY0-2" fmla="*/ 2346911 h 2346911"/>
              <a:gd name="connsiteX1-3" fmla="*/ 75 w 1365958"/>
              <a:gd name="connsiteY1-4" fmla="*/ 1654664 h 2346911"/>
              <a:gd name="connsiteX2-5" fmla="*/ 0 w 1365958"/>
              <a:gd name="connsiteY2-6" fmla="*/ 1654664 h 2346911"/>
              <a:gd name="connsiteX3-7" fmla="*/ 447596 w 1365958"/>
              <a:gd name="connsiteY3-8" fmla="*/ 887222 h 2346911"/>
              <a:gd name="connsiteX4-9" fmla="*/ 447249 w 1365958"/>
              <a:gd name="connsiteY4-10" fmla="*/ 887222 h 2346911"/>
              <a:gd name="connsiteX5-11" fmla="*/ 956224 w 1365958"/>
              <a:gd name="connsiteY5-12" fmla="*/ 14538 h 2346911"/>
              <a:gd name="connsiteX6-13" fmla="*/ 957915 w 1365958"/>
              <a:gd name="connsiteY6-14" fmla="*/ 17095 h 2346911"/>
              <a:gd name="connsiteX7-15" fmla="*/ 967866 w 1365958"/>
              <a:gd name="connsiteY7-16" fmla="*/ 0 h 2346911"/>
              <a:gd name="connsiteX8-17" fmla="*/ 1365883 w 1365958"/>
              <a:gd name="connsiteY8-18" fmla="*/ 692247 h 2346911"/>
              <a:gd name="connsiteX9-19" fmla="*/ 1365958 w 1365958"/>
              <a:gd name="connsiteY9-20" fmla="*/ 692247 h 2346911"/>
              <a:gd name="connsiteX10-21" fmla="*/ 1286900 w 1365958"/>
              <a:gd name="connsiteY10-22" fmla="*/ 827800 h 2346911"/>
              <a:gd name="connsiteX11-23" fmla="*/ 1287246 w 1365958"/>
              <a:gd name="connsiteY11-24" fmla="*/ 827800 h 2346911"/>
              <a:gd name="connsiteX12-25" fmla="*/ 398092 w 1365958"/>
              <a:gd name="connsiteY12-26" fmla="*/ 2346911 h 23469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1365958" h="2346911">
                <a:moveTo>
                  <a:pt x="398092" y="2346911"/>
                </a:moveTo>
                <a:cubicBezTo>
                  <a:pt x="151662" y="2203455"/>
                  <a:pt x="75" y="1939809"/>
                  <a:pt x="75" y="1654664"/>
                </a:cubicBezTo>
                <a:lnTo>
                  <a:pt x="0" y="1654664"/>
                </a:lnTo>
                <a:lnTo>
                  <a:pt x="447596" y="887222"/>
                </a:lnTo>
                <a:lnTo>
                  <a:pt x="447249" y="887222"/>
                </a:lnTo>
                <a:lnTo>
                  <a:pt x="956224" y="14538"/>
                </a:lnTo>
                <a:lnTo>
                  <a:pt x="957915" y="17095"/>
                </a:lnTo>
                <a:lnTo>
                  <a:pt x="967866" y="0"/>
                </a:lnTo>
                <a:cubicBezTo>
                  <a:pt x="1214296" y="143456"/>
                  <a:pt x="1365883" y="407102"/>
                  <a:pt x="1365883" y="692247"/>
                </a:cubicBezTo>
                <a:lnTo>
                  <a:pt x="1365958" y="692247"/>
                </a:lnTo>
                <a:lnTo>
                  <a:pt x="1286900" y="827800"/>
                </a:lnTo>
                <a:lnTo>
                  <a:pt x="1287246" y="827800"/>
                </a:lnTo>
                <a:lnTo>
                  <a:pt x="398092" y="2346911"/>
                </a:lnTo>
                <a:close/>
              </a:path>
            </a:pathLst>
          </a:custGeom>
          <a:gradFill flip="none" rotWithShape="1">
            <a:gsLst>
              <a:gs pos="2000">
                <a:schemeClr val="tx1">
                  <a:lumMod val="65000"/>
                  <a:lumOff val="35000"/>
                </a:schemeClr>
              </a:gs>
              <a:gs pos="48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48617" name="矩形 64"/>
          <p:cNvSpPr/>
          <p:nvPr/>
        </p:nvSpPr>
        <p:spPr>
          <a:xfrm>
            <a:off x="1255181" y="3031038"/>
            <a:ext cx="4320480" cy="689531"/>
          </a:xfrm>
          <a:prstGeom prst="rect">
            <a:avLst/>
          </a:prstGeom>
          <a:gradFill flip="none" rotWithShape="1">
            <a:gsLst>
              <a:gs pos="0">
                <a:srgbClr val="078AC5"/>
              </a:gs>
              <a:gs pos="20000">
                <a:srgbClr val="2CB9F8"/>
              </a:gs>
              <a:gs pos="80000">
                <a:srgbClr val="81D5FB"/>
              </a:gs>
              <a:gs pos="100000">
                <a:srgbClr val="1AA2D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48618" name="弧形 7"/>
          <p:cNvSpPr/>
          <p:nvPr/>
        </p:nvSpPr>
        <p:spPr>
          <a:xfrm rot="10800000">
            <a:off x="4610772" y="3029258"/>
            <a:ext cx="1365959" cy="2346911"/>
          </a:xfrm>
          <a:custGeom>
            <a:avLst/>
            <a:gdLst>
              <a:gd name="connsiteX0" fmla="*/ 398092 w 1365958"/>
              <a:gd name="connsiteY0" fmla="*/ 2346911 h 2346911"/>
              <a:gd name="connsiteX1" fmla="*/ 75 w 1365958"/>
              <a:gd name="connsiteY1" fmla="*/ 1654664 h 2346911"/>
              <a:gd name="connsiteX2" fmla="*/ 0 w 1365958"/>
              <a:gd name="connsiteY2" fmla="*/ 1654664 h 2346911"/>
              <a:gd name="connsiteX3" fmla="*/ 447596 w 1365958"/>
              <a:gd name="connsiteY3" fmla="*/ 887222 h 2346911"/>
              <a:gd name="connsiteX4" fmla="*/ 447249 w 1365958"/>
              <a:gd name="connsiteY4" fmla="*/ 887222 h 2346911"/>
              <a:gd name="connsiteX5" fmla="*/ 956224 w 1365958"/>
              <a:gd name="connsiteY5" fmla="*/ 14538 h 2346911"/>
              <a:gd name="connsiteX6" fmla="*/ 957915 w 1365958"/>
              <a:gd name="connsiteY6" fmla="*/ 17095 h 2346911"/>
              <a:gd name="connsiteX7" fmla="*/ 967866 w 1365958"/>
              <a:gd name="connsiteY7" fmla="*/ 0 h 2346911"/>
              <a:gd name="connsiteX8" fmla="*/ 1365883 w 1365958"/>
              <a:gd name="connsiteY8" fmla="*/ 692247 h 2346911"/>
              <a:gd name="connsiteX9" fmla="*/ 1365958 w 1365958"/>
              <a:gd name="connsiteY9" fmla="*/ 692247 h 2346911"/>
              <a:gd name="connsiteX10" fmla="*/ 1286900 w 1365958"/>
              <a:gd name="connsiteY10" fmla="*/ 827800 h 2346911"/>
              <a:gd name="connsiteX11" fmla="*/ 1287246 w 1365958"/>
              <a:gd name="connsiteY11" fmla="*/ 827800 h 2346911"/>
              <a:gd name="connsiteX12" fmla="*/ 409734 w 1365958"/>
              <a:gd name="connsiteY12" fmla="*/ 2332373 h 2346911"/>
              <a:gd name="connsiteX13" fmla="*/ 398092 w 1365958"/>
              <a:gd name="connsiteY13" fmla="*/ 2346911 h 2346911"/>
              <a:gd name="connsiteX0-1" fmla="*/ 398092 w 1365958"/>
              <a:gd name="connsiteY0-2" fmla="*/ 2346911 h 2346911"/>
              <a:gd name="connsiteX1-3" fmla="*/ 75 w 1365958"/>
              <a:gd name="connsiteY1-4" fmla="*/ 1654664 h 2346911"/>
              <a:gd name="connsiteX2-5" fmla="*/ 0 w 1365958"/>
              <a:gd name="connsiteY2-6" fmla="*/ 1654664 h 2346911"/>
              <a:gd name="connsiteX3-7" fmla="*/ 447596 w 1365958"/>
              <a:gd name="connsiteY3-8" fmla="*/ 887222 h 2346911"/>
              <a:gd name="connsiteX4-9" fmla="*/ 447249 w 1365958"/>
              <a:gd name="connsiteY4-10" fmla="*/ 887222 h 2346911"/>
              <a:gd name="connsiteX5-11" fmla="*/ 956224 w 1365958"/>
              <a:gd name="connsiteY5-12" fmla="*/ 14538 h 2346911"/>
              <a:gd name="connsiteX6-13" fmla="*/ 957915 w 1365958"/>
              <a:gd name="connsiteY6-14" fmla="*/ 17095 h 2346911"/>
              <a:gd name="connsiteX7-15" fmla="*/ 967866 w 1365958"/>
              <a:gd name="connsiteY7-16" fmla="*/ 0 h 2346911"/>
              <a:gd name="connsiteX8-17" fmla="*/ 1365883 w 1365958"/>
              <a:gd name="connsiteY8-18" fmla="*/ 692247 h 2346911"/>
              <a:gd name="connsiteX9-19" fmla="*/ 1365958 w 1365958"/>
              <a:gd name="connsiteY9-20" fmla="*/ 692247 h 2346911"/>
              <a:gd name="connsiteX10-21" fmla="*/ 1286900 w 1365958"/>
              <a:gd name="connsiteY10-22" fmla="*/ 827800 h 2346911"/>
              <a:gd name="connsiteX11-23" fmla="*/ 1287246 w 1365958"/>
              <a:gd name="connsiteY11-24" fmla="*/ 827800 h 2346911"/>
              <a:gd name="connsiteX12-25" fmla="*/ 398092 w 1365958"/>
              <a:gd name="connsiteY12-26" fmla="*/ 2346911 h 23469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1365958" h="2346911">
                <a:moveTo>
                  <a:pt x="398092" y="2346911"/>
                </a:moveTo>
                <a:cubicBezTo>
                  <a:pt x="151662" y="2203455"/>
                  <a:pt x="75" y="1939809"/>
                  <a:pt x="75" y="1654664"/>
                </a:cubicBezTo>
                <a:lnTo>
                  <a:pt x="0" y="1654664"/>
                </a:lnTo>
                <a:lnTo>
                  <a:pt x="447596" y="887222"/>
                </a:lnTo>
                <a:lnTo>
                  <a:pt x="447249" y="887222"/>
                </a:lnTo>
                <a:lnTo>
                  <a:pt x="956224" y="14538"/>
                </a:lnTo>
                <a:lnTo>
                  <a:pt x="957915" y="17095"/>
                </a:lnTo>
                <a:lnTo>
                  <a:pt x="967866" y="0"/>
                </a:lnTo>
                <a:cubicBezTo>
                  <a:pt x="1214296" y="143456"/>
                  <a:pt x="1365883" y="407102"/>
                  <a:pt x="1365883" y="692247"/>
                </a:cubicBezTo>
                <a:lnTo>
                  <a:pt x="1365958" y="692247"/>
                </a:lnTo>
                <a:lnTo>
                  <a:pt x="1286900" y="827800"/>
                </a:lnTo>
                <a:lnTo>
                  <a:pt x="1287246" y="827800"/>
                </a:lnTo>
                <a:lnTo>
                  <a:pt x="398092" y="2346911"/>
                </a:lnTo>
                <a:close/>
              </a:path>
            </a:pathLst>
          </a:custGeom>
          <a:gradFill flip="none" rotWithShape="1">
            <a:gsLst>
              <a:gs pos="2000">
                <a:schemeClr val="tx1">
                  <a:lumMod val="65000"/>
                  <a:lumOff val="35000"/>
                </a:schemeClr>
              </a:gs>
              <a:gs pos="48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48619" name="平行四边形 66"/>
          <p:cNvSpPr/>
          <p:nvPr/>
        </p:nvSpPr>
        <p:spPr>
          <a:xfrm>
            <a:off x="4681680" y="3857946"/>
            <a:ext cx="1224136" cy="689531"/>
          </a:xfrm>
          <a:prstGeom prst="parallelogram">
            <a:avLst>
              <a:gd name="adj" fmla="val 58153"/>
            </a:avLst>
          </a:prstGeom>
          <a:solidFill>
            <a:srgbClr val="C8B49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0" name="组合 67"/>
          <p:cNvGrpSpPr/>
          <p:nvPr/>
        </p:nvGrpSpPr>
        <p:grpSpPr>
          <a:xfrm>
            <a:off x="1335533" y="2194060"/>
            <a:ext cx="2556958" cy="688341"/>
            <a:chOff x="1468880" y="977000"/>
            <a:chExt cx="2556957" cy="688339"/>
          </a:xfrm>
        </p:grpSpPr>
        <p:sp>
          <p:nvSpPr>
            <p:cNvPr id="1048620" name="矩形 68"/>
            <p:cNvSpPr/>
            <p:nvPr/>
          </p:nvSpPr>
          <p:spPr>
            <a:xfrm>
              <a:off x="1468880" y="977000"/>
              <a:ext cx="665481" cy="6883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lgerian" pitchFamily="82" charset="0"/>
                </a:rPr>
                <a:t>01</a:t>
              </a:r>
              <a:endParaRPr lang="en-US" altLang="zh-CN" sz="4000" dirty="0">
                <a:solidFill>
                  <a:prstClr val="white"/>
                </a:solidFill>
                <a:latin typeface="Algerian" pitchFamily="82" charset="0"/>
              </a:endParaRPr>
            </a:p>
          </p:txBody>
        </p:sp>
        <p:sp>
          <p:nvSpPr>
            <p:cNvPr id="1048621" name="TextBox 24"/>
            <p:cNvSpPr txBox="1"/>
            <p:nvPr/>
          </p:nvSpPr>
          <p:spPr>
            <a:xfrm>
              <a:off x="1979306" y="1177054"/>
              <a:ext cx="2046531" cy="32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dirty="0">
                  <a:solidFill>
                    <a:prstClr val="white"/>
                  </a:solidFill>
                </a:rPr>
                <a:t> 丝绸之路概况</a:t>
              </a:r>
              <a:endParaRPr lang="zh-CN" altLang="en-US" sz="1500" b="1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61" name="组合 72"/>
          <p:cNvGrpSpPr/>
          <p:nvPr/>
        </p:nvGrpSpPr>
        <p:grpSpPr>
          <a:xfrm>
            <a:off x="2749499" y="3017424"/>
            <a:ext cx="2614106" cy="688341"/>
            <a:chOff x="1411730" y="977000"/>
            <a:chExt cx="2614105" cy="688339"/>
          </a:xfrm>
        </p:grpSpPr>
        <p:sp>
          <p:nvSpPr>
            <p:cNvPr id="1048622" name="矩形 79"/>
            <p:cNvSpPr/>
            <p:nvPr/>
          </p:nvSpPr>
          <p:spPr>
            <a:xfrm>
              <a:off x="1411730" y="977000"/>
              <a:ext cx="665481" cy="6883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lgerian" pitchFamily="82" charset="0"/>
                </a:rPr>
                <a:t>02</a:t>
              </a:r>
              <a:endParaRPr lang="en-US" altLang="zh-CN" sz="4000" dirty="0">
                <a:solidFill>
                  <a:prstClr val="white"/>
                </a:solidFill>
                <a:latin typeface="Algerian" pitchFamily="82" charset="0"/>
              </a:endParaRPr>
            </a:p>
          </p:txBody>
        </p:sp>
        <p:sp>
          <p:nvSpPr>
            <p:cNvPr id="1048623" name="TextBox 27"/>
            <p:cNvSpPr txBox="1"/>
            <p:nvPr/>
          </p:nvSpPr>
          <p:spPr>
            <a:xfrm>
              <a:off x="1979304" y="1177054"/>
              <a:ext cx="2046531" cy="32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b="1" dirty="0">
                  <a:solidFill>
                    <a:prstClr val="white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实施背景</a:t>
              </a:r>
              <a:endParaRPr lang="zh-CN" altLang="en-US" sz="1500" b="1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62" name="组合 84"/>
          <p:cNvGrpSpPr/>
          <p:nvPr/>
        </p:nvGrpSpPr>
        <p:grpSpPr>
          <a:xfrm>
            <a:off x="3779918" y="3862625"/>
            <a:ext cx="2614106" cy="688341"/>
            <a:chOff x="1468880" y="977000"/>
            <a:chExt cx="2614105" cy="688339"/>
          </a:xfrm>
        </p:grpSpPr>
        <p:sp>
          <p:nvSpPr>
            <p:cNvPr id="1048624" name="矩形 92"/>
            <p:cNvSpPr/>
            <p:nvPr/>
          </p:nvSpPr>
          <p:spPr>
            <a:xfrm>
              <a:off x="1468880" y="977000"/>
              <a:ext cx="665481" cy="6883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lgerian" pitchFamily="82" charset="0"/>
                </a:rPr>
                <a:t>03</a:t>
              </a:r>
              <a:endParaRPr lang="en-US" altLang="zh-CN" sz="4000" dirty="0">
                <a:solidFill>
                  <a:prstClr val="white"/>
                </a:solidFill>
                <a:latin typeface="Algerian" pitchFamily="82" charset="0"/>
              </a:endParaRPr>
            </a:p>
          </p:txBody>
        </p:sp>
        <p:sp>
          <p:nvSpPr>
            <p:cNvPr id="1048625" name="TextBox 30"/>
            <p:cNvSpPr txBox="1"/>
            <p:nvPr/>
          </p:nvSpPr>
          <p:spPr>
            <a:xfrm>
              <a:off x="2036454" y="1177054"/>
              <a:ext cx="2046531" cy="32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b="1" dirty="0">
                  <a:solidFill>
                    <a:prstClr val="white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具体内容</a:t>
              </a:r>
              <a:endParaRPr lang="zh-CN" altLang="en-US" sz="1500" b="1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63" name="组合 95"/>
          <p:cNvGrpSpPr/>
          <p:nvPr/>
        </p:nvGrpSpPr>
        <p:grpSpPr>
          <a:xfrm>
            <a:off x="5220078" y="4677456"/>
            <a:ext cx="2614106" cy="688341"/>
            <a:chOff x="1468880" y="977000"/>
            <a:chExt cx="2614105" cy="688339"/>
          </a:xfrm>
        </p:grpSpPr>
        <p:sp>
          <p:nvSpPr>
            <p:cNvPr id="1048626" name="矩形 96"/>
            <p:cNvSpPr/>
            <p:nvPr/>
          </p:nvSpPr>
          <p:spPr>
            <a:xfrm>
              <a:off x="1468880" y="977000"/>
              <a:ext cx="665481" cy="6883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dirty="0">
                  <a:solidFill>
                    <a:prstClr val="white"/>
                  </a:solidFill>
                  <a:latin typeface="Algerian" pitchFamily="82" charset="0"/>
                </a:rPr>
                <a:t>04</a:t>
              </a:r>
              <a:endParaRPr lang="en-US" altLang="zh-CN" sz="4000" dirty="0">
                <a:solidFill>
                  <a:prstClr val="white"/>
                </a:solidFill>
                <a:latin typeface="Algerian" pitchFamily="82" charset="0"/>
              </a:endParaRPr>
            </a:p>
          </p:txBody>
        </p:sp>
        <p:sp>
          <p:nvSpPr>
            <p:cNvPr id="1048627" name="TextBox 33"/>
            <p:cNvSpPr txBox="1"/>
            <p:nvPr/>
          </p:nvSpPr>
          <p:spPr>
            <a:xfrm>
              <a:off x="2036454" y="1177054"/>
              <a:ext cx="2046531" cy="32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b="1" dirty="0">
                  <a:solidFill>
                    <a:prstClr val="white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重大意义</a:t>
              </a:r>
              <a:endParaRPr lang="zh-CN" altLang="en-US" sz="1500" b="1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pic>
        <p:nvPicPr>
          <p:cNvPr id="209715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5400000" flipH="1">
            <a:off x="72993" y="3025914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5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16200000" flipH="1">
            <a:off x="6623227" y="4576182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64" name="组合 100"/>
          <p:cNvGrpSpPr/>
          <p:nvPr/>
        </p:nvGrpSpPr>
        <p:grpSpPr>
          <a:xfrm>
            <a:off x="8450700" y="1412778"/>
            <a:ext cx="45719" cy="781284"/>
            <a:chOff x="9161390" y="-672668"/>
            <a:chExt cx="180000" cy="781284"/>
          </a:xfrm>
        </p:grpSpPr>
        <p:sp>
          <p:nvSpPr>
            <p:cNvPr id="1048628" name="矩形 101"/>
            <p:cNvSpPr/>
            <p:nvPr/>
          </p:nvSpPr>
          <p:spPr>
            <a:xfrm>
              <a:off x="9161390" y="-672668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C8620E">
                    <a:lumMod val="89000"/>
                  </a:srgbClr>
                </a:gs>
                <a:gs pos="20000">
                  <a:srgbClr val="F08224"/>
                </a:gs>
                <a:gs pos="80000">
                  <a:srgbClr val="E97E1F"/>
                </a:gs>
                <a:gs pos="100000">
                  <a:srgbClr val="E17919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29" name="矩形 102"/>
            <p:cNvSpPr/>
            <p:nvPr/>
          </p:nvSpPr>
          <p:spPr>
            <a:xfrm>
              <a:off x="9161390" y="-47224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78AC5"/>
                </a:gs>
                <a:gs pos="20000">
                  <a:srgbClr val="2CB9F8"/>
                </a:gs>
                <a:gs pos="80000">
                  <a:srgbClr val="81D5FB"/>
                </a:gs>
                <a:gs pos="100000">
                  <a:srgbClr val="1AA2D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30" name="矩形 103"/>
            <p:cNvSpPr/>
            <p:nvPr/>
          </p:nvSpPr>
          <p:spPr>
            <a:xfrm flipH="1">
              <a:off x="9161390" y="-71384"/>
              <a:ext cx="180000" cy="180000"/>
            </a:xfrm>
            <a:prstGeom prst="rect">
              <a:avLst/>
            </a:prstGeom>
            <a:gradFill>
              <a:gsLst>
                <a:gs pos="0">
                  <a:srgbClr val="B09368"/>
                </a:gs>
                <a:gs pos="20000">
                  <a:srgbClr val="C8B496"/>
                </a:gs>
                <a:gs pos="80000">
                  <a:srgbClr val="C8B496"/>
                </a:gs>
                <a:gs pos="100000">
                  <a:srgbClr val="BCA47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31" name="矩形 104"/>
            <p:cNvSpPr/>
            <p:nvPr/>
          </p:nvSpPr>
          <p:spPr>
            <a:xfrm flipH="1">
              <a:off x="9161390" y="-271812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BE321E"/>
                </a:gs>
                <a:gs pos="20000">
                  <a:srgbClr val="F55A50">
                    <a:alpha val="70000"/>
                  </a:srgbClr>
                </a:gs>
                <a:gs pos="80000">
                  <a:srgbClr val="F55A50"/>
                </a:gs>
                <a:gs pos="100000">
                  <a:srgbClr val="DA4637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048632" name="TextBox 41"/>
          <p:cNvSpPr txBox="1"/>
          <p:nvPr/>
        </p:nvSpPr>
        <p:spPr>
          <a:xfrm>
            <a:off x="5976732" y="1406870"/>
            <a:ext cx="2472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一带一路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图片 4"/>
          <p:cNvPicPr>
            <a:picLocks noChangeAspect="1"/>
          </p:cNvPicPr>
          <p:nvPr/>
        </p:nvPicPr>
        <p:blipFill>
          <a:blip r:embed="rId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81899"/>
            <a:ext cx="9144000" cy="6276105"/>
          </a:xfrm>
          <a:prstGeom prst="rect">
            <a:avLst/>
          </a:prstGeom>
        </p:spPr>
      </p:pic>
      <p:sp>
        <p:nvSpPr>
          <p:cNvPr id="1048641" name="矩形 14"/>
          <p:cNvSpPr/>
          <p:nvPr/>
        </p:nvSpPr>
        <p:spPr>
          <a:xfrm>
            <a:off x="-2645" y="8177"/>
            <a:ext cx="9144000" cy="306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42" name="矩形 16"/>
          <p:cNvSpPr/>
          <p:nvPr/>
        </p:nvSpPr>
        <p:spPr>
          <a:xfrm>
            <a:off x="2" y="269113"/>
            <a:ext cx="1535131" cy="623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43" name="矩形 30"/>
          <p:cNvSpPr/>
          <p:nvPr/>
        </p:nvSpPr>
        <p:spPr>
          <a:xfrm>
            <a:off x="7388421" y="279871"/>
            <a:ext cx="1752934" cy="296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44" name="文本框 32"/>
          <p:cNvSpPr txBox="1"/>
          <p:nvPr/>
        </p:nvSpPr>
        <p:spPr>
          <a:xfrm>
            <a:off x="7906369" y="261261"/>
            <a:ext cx="1469299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0" dirty="0">
                <a:solidFill>
                  <a:prstClr val="white"/>
                </a:solidFill>
                <a:latin typeface="Segoe UI Light" panose="020B0502040204020203"/>
              </a:rPr>
              <a:t>总结</a:t>
            </a:r>
            <a:endParaRPr lang="zh-CN" altLang="en-US" sz="1350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45" name="文本框 1"/>
          <p:cNvSpPr txBox="1"/>
          <p:nvPr/>
        </p:nvSpPr>
        <p:spPr>
          <a:xfrm>
            <a:off x="-587927" y="0"/>
            <a:ext cx="2037867" cy="80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一带</a:t>
            </a:r>
            <a:endParaRPr lang="en-US" altLang="zh-CN" sz="2400" b="1" dirty="0">
              <a:solidFill>
                <a:prstClr val="white"/>
              </a:solidFill>
              <a:latin typeface="Segoe UI Light" panose="020B0502040204020203"/>
            </a:endParaRPr>
          </a:p>
          <a:p>
            <a:pPr algn="ctr"/>
            <a:r>
              <a:rPr lang="en-US" altLang="zh-CN" sz="2400" b="1" dirty="0">
                <a:solidFill>
                  <a:prstClr val="white"/>
                </a:solidFill>
                <a:latin typeface="Segoe UI Light" panose="020B0502040204020203"/>
              </a:rPr>
              <a:t>            </a:t>
            </a:r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一路</a:t>
            </a:r>
            <a:endParaRPr lang="zh-CN" altLang="en-US" sz="2400" b="1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46" name="矩形 49"/>
          <p:cNvSpPr/>
          <p:nvPr/>
        </p:nvSpPr>
        <p:spPr>
          <a:xfrm>
            <a:off x="2585574" y="264869"/>
            <a:ext cx="1651295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47" name="文本框 50"/>
          <p:cNvSpPr txBox="1"/>
          <p:nvPr/>
        </p:nvSpPr>
        <p:spPr>
          <a:xfrm>
            <a:off x="2585962" y="258288"/>
            <a:ext cx="1590859" cy="3231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</a:t>
            </a:r>
            <a:r>
              <a:rPr lang="zh-CN" altLang="en-US" sz="1500" dirty="0" smtClean="0">
                <a:solidFill>
                  <a:prstClr val="white"/>
                </a:solidFill>
              </a:rPr>
              <a:t>丝绸之路概况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48" name="矩形 51"/>
          <p:cNvSpPr/>
          <p:nvPr/>
        </p:nvSpPr>
        <p:spPr>
          <a:xfrm>
            <a:off x="4202804" y="261918"/>
            <a:ext cx="1110659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49" name="文本框 52"/>
          <p:cNvSpPr txBox="1"/>
          <p:nvPr/>
        </p:nvSpPr>
        <p:spPr>
          <a:xfrm>
            <a:off x="3927449" y="264371"/>
            <a:ext cx="10615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实施背景</a:t>
            </a:r>
            <a:endParaRPr lang="zh-CN" altLang="en-US" sz="1500" dirty="0">
              <a:solidFill>
                <a:prstClr val="white"/>
              </a:solidFill>
            </a:endParaRPr>
          </a:p>
          <a:p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50" name="矩形 53"/>
          <p:cNvSpPr/>
          <p:nvPr/>
        </p:nvSpPr>
        <p:spPr>
          <a:xfrm>
            <a:off x="5294214" y="257503"/>
            <a:ext cx="996927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51" name="文本框 54"/>
          <p:cNvSpPr txBox="1"/>
          <p:nvPr/>
        </p:nvSpPr>
        <p:spPr>
          <a:xfrm>
            <a:off x="5137834" y="269135"/>
            <a:ext cx="988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 smtClean="0">
                <a:solidFill>
                  <a:prstClr val="white"/>
                </a:solidFill>
              </a:rPr>
              <a:t>具体内容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52" name="矩形 55"/>
          <p:cNvSpPr/>
          <p:nvPr/>
        </p:nvSpPr>
        <p:spPr>
          <a:xfrm>
            <a:off x="6285040" y="264372"/>
            <a:ext cx="1103381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53" name="文本框 56"/>
          <p:cNvSpPr txBox="1"/>
          <p:nvPr/>
        </p:nvSpPr>
        <p:spPr>
          <a:xfrm>
            <a:off x="6180503" y="264372"/>
            <a:ext cx="11918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重大意义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pic>
        <p:nvPicPr>
          <p:cNvPr id="2097161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3347381" y="4201796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2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4812163" y="4985008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3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4928877" y="3361329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4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3495449" y="2529827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5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5400000" flipH="1">
            <a:off x="72993" y="3025914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16200000" flipH="1">
            <a:off x="6623227" y="4576182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69" name="组合 100"/>
          <p:cNvGrpSpPr/>
          <p:nvPr/>
        </p:nvGrpSpPr>
        <p:grpSpPr>
          <a:xfrm>
            <a:off x="8450700" y="1412778"/>
            <a:ext cx="45719" cy="781284"/>
            <a:chOff x="9161390" y="-672668"/>
            <a:chExt cx="180000" cy="781284"/>
          </a:xfrm>
        </p:grpSpPr>
        <p:sp>
          <p:nvSpPr>
            <p:cNvPr id="1048654" name="矩形 101"/>
            <p:cNvSpPr/>
            <p:nvPr/>
          </p:nvSpPr>
          <p:spPr>
            <a:xfrm>
              <a:off x="9161390" y="-672668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C8620E">
                    <a:lumMod val="89000"/>
                  </a:srgbClr>
                </a:gs>
                <a:gs pos="20000">
                  <a:srgbClr val="F08224"/>
                </a:gs>
                <a:gs pos="80000">
                  <a:srgbClr val="E97E1F"/>
                </a:gs>
                <a:gs pos="100000">
                  <a:srgbClr val="E17919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55" name="矩形 102"/>
            <p:cNvSpPr/>
            <p:nvPr/>
          </p:nvSpPr>
          <p:spPr>
            <a:xfrm>
              <a:off x="9161390" y="-47224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78AC5"/>
                </a:gs>
                <a:gs pos="20000">
                  <a:srgbClr val="2CB9F8"/>
                </a:gs>
                <a:gs pos="80000">
                  <a:srgbClr val="81D5FB"/>
                </a:gs>
                <a:gs pos="100000">
                  <a:srgbClr val="1AA2D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56" name="矩形 103"/>
            <p:cNvSpPr/>
            <p:nvPr/>
          </p:nvSpPr>
          <p:spPr>
            <a:xfrm flipH="1">
              <a:off x="9161390" y="-71384"/>
              <a:ext cx="180000" cy="180000"/>
            </a:xfrm>
            <a:prstGeom prst="rect">
              <a:avLst/>
            </a:prstGeom>
            <a:gradFill>
              <a:gsLst>
                <a:gs pos="0">
                  <a:srgbClr val="B09368"/>
                </a:gs>
                <a:gs pos="20000">
                  <a:srgbClr val="C8B496"/>
                </a:gs>
                <a:gs pos="80000">
                  <a:srgbClr val="C8B496"/>
                </a:gs>
                <a:gs pos="100000">
                  <a:srgbClr val="BCA47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57" name="矩形 104"/>
            <p:cNvSpPr/>
            <p:nvPr/>
          </p:nvSpPr>
          <p:spPr>
            <a:xfrm flipH="1">
              <a:off x="9161390" y="-271812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BE321E"/>
                </a:gs>
                <a:gs pos="20000">
                  <a:srgbClr val="F55A50">
                    <a:alpha val="70000"/>
                  </a:srgbClr>
                </a:gs>
                <a:gs pos="80000">
                  <a:srgbClr val="F55A50"/>
                </a:gs>
                <a:gs pos="100000">
                  <a:srgbClr val="DA4637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048658" name="TextBox 41"/>
          <p:cNvSpPr txBox="1"/>
          <p:nvPr/>
        </p:nvSpPr>
        <p:spPr>
          <a:xfrm>
            <a:off x="5964291" y="861233"/>
            <a:ext cx="2472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一带一路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048659" name="Rectangle 2"/>
          <p:cNvSpPr txBox="1">
            <a:spLocks noChangeArrowheads="1"/>
          </p:cNvSpPr>
          <p:nvPr/>
        </p:nvSpPr>
        <p:spPr>
          <a:xfrm>
            <a:off x="431006" y="797635"/>
            <a:ext cx="5571880" cy="949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rgbClr val="FF0000"/>
                </a:solidFill>
                <a:ea typeface="楷体" panose="02010609060101010101" pitchFamily="49" charset="-122"/>
              </a:rPr>
              <a:t>古代陆上丝绸之路</a:t>
            </a:r>
            <a:endParaRPr lang="zh-CN" altLang="en-US" sz="3200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pic>
        <p:nvPicPr>
          <p:cNvPr id="209716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006" y="1523008"/>
            <a:ext cx="7993063" cy="30956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60" name="Rectangle 3"/>
          <p:cNvSpPr txBox="1">
            <a:spLocks noChangeArrowheads="1"/>
          </p:cNvSpPr>
          <p:nvPr/>
        </p:nvSpPr>
        <p:spPr>
          <a:xfrm>
            <a:off x="518747" y="4795165"/>
            <a:ext cx="8053754" cy="175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欧亚大陆北部的商路，与南方的茶马古道形成对比，以长安（今西安）、洛阳为起点，经甘肃、新疆，到中亚、西亚，并联结地中海各国的陆上通道。</a:t>
            </a:r>
            <a:endParaRPr lang="zh-CN" altLang="en-US" sz="16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这条丝路由西汉汉武帝时的张骞首次开拓，被称为“凿空之旅”，但西汉末年在匈奴的袭扰下，丝绸之路中断。公元73年，东汉时的班超又重新打通隔绝58年的西域，并将这条线路首次延伸到了欧洲罗马帝国，罗马帝国也首次顺着丝路来到当时东汉洛阳。</a:t>
            </a:r>
            <a:endParaRPr lang="zh-CN" altLang="en-US" sz="16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endParaRPr lang="zh-CN" altLang="en-US" sz="16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48661" name="文本框 2"/>
          <p:cNvSpPr txBox="1"/>
          <p:nvPr/>
        </p:nvSpPr>
        <p:spPr>
          <a:xfrm>
            <a:off x="1531243" y="246325"/>
            <a:ext cx="1154979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  目录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4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图片 4"/>
          <p:cNvPicPr>
            <a:picLocks noChangeAspect="1"/>
          </p:cNvPicPr>
          <p:nvPr/>
        </p:nvPicPr>
        <p:blipFill>
          <a:blip r:embed="rId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81899"/>
            <a:ext cx="9144000" cy="6276105"/>
          </a:xfrm>
          <a:prstGeom prst="rect">
            <a:avLst/>
          </a:prstGeom>
        </p:spPr>
      </p:pic>
      <p:sp>
        <p:nvSpPr>
          <p:cNvPr id="1048662" name="矩形 14"/>
          <p:cNvSpPr/>
          <p:nvPr/>
        </p:nvSpPr>
        <p:spPr>
          <a:xfrm>
            <a:off x="-2645" y="8177"/>
            <a:ext cx="9144000" cy="306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63" name="矩形 16"/>
          <p:cNvSpPr/>
          <p:nvPr/>
        </p:nvSpPr>
        <p:spPr>
          <a:xfrm>
            <a:off x="2" y="269113"/>
            <a:ext cx="1535131" cy="623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64" name="矩形 30"/>
          <p:cNvSpPr/>
          <p:nvPr/>
        </p:nvSpPr>
        <p:spPr>
          <a:xfrm>
            <a:off x="7388421" y="279871"/>
            <a:ext cx="1752934" cy="296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65" name="文本框 32"/>
          <p:cNvSpPr txBox="1"/>
          <p:nvPr/>
        </p:nvSpPr>
        <p:spPr>
          <a:xfrm>
            <a:off x="7906369" y="261261"/>
            <a:ext cx="1469299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0" dirty="0">
                <a:solidFill>
                  <a:prstClr val="white"/>
                </a:solidFill>
                <a:latin typeface="Segoe UI Light" panose="020B0502040204020203"/>
              </a:rPr>
              <a:t>总结</a:t>
            </a:r>
            <a:endParaRPr lang="zh-CN" altLang="en-US" sz="1350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66" name="文本框 1"/>
          <p:cNvSpPr txBox="1"/>
          <p:nvPr/>
        </p:nvSpPr>
        <p:spPr>
          <a:xfrm>
            <a:off x="-587927" y="0"/>
            <a:ext cx="2037867" cy="80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一带</a:t>
            </a:r>
            <a:endParaRPr lang="en-US" altLang="zh-CN" sz="2400" b="1" dirty="0">
              <a:solidFill>
                <a:prstClr val="white"/>
              </a:solidFill>
              <a:latin typeface="Segoe UI Light" panose="020B0502040204020203"/>
            </a:endParaRPr>
          </a:p>
          <a:p>
            <a:pPr algn="ctr"/>
            <a:r>
              <a:rPr lang="en-US" altLang="zh-CN" sz="2400" b="1" dirty="0">
                <a:solidFill>
                  <a:prstClr val="white"/>
                </a:solidFill>
                <a:latin typeface="Segoe UI Light" panose="020B0502040204020203"/>
              </a:rPr>
              <a:t>            </a:t>
            </a:r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一路</a:t>
            </a:r>
            <a:endParaRPr lang="zh-CN" altLang="en-US" sz="2400" b="1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67" name="矩形 49"/>
          <p:cNvSpPr/>
          <p:nvPr/>
        </p:nvSpPr>
        <p:spPr>
          <a:xfrm>
            <a:off x="2585574" y="264869"/>
            <a:ext cx="1651295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68" name="文本框 50"/>
          <p:cNvSpPr txBox="1"/>
          <p:nvPr/>
        </p:nvSpPr>
        <p:spPr>
          <a:xfrm>
            <a:off x="2585962" y="258288"/>
            <a:ext cx="1590859" cy="3231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 丝绸之路概况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69" name="矩形 51"/>
          <p:cNvSpPr/>
          <p:nvPr/>
        </p:nvSpPr>
        <p:spPr>
          <a:xfrm>
            <a:off x="4202804" y="261918"/>
            <a:ext cx="1110659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70" name="文本框 52"/>
          <p:cNvSpPr txBox="1"/>
          <p:nvPr/>
        </p:nvSpPr>
        <p:spPr>
          <a:xfrm>
            <a:off x="3984246" y="258511"/>
            <a:ext cx="10047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实施背景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71" name="矩形 53"/>
          <p:cNvSpPr/>
          <p:nvPr/>
        </p:nvSpPr>
        <p:spPr>
          <a:xfrm>
            <a:off x="5294214" y="257503"/>
            <a:ext cx="996927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72" name="文本框 54"/>
          <p:cNvSpPr txBox="1"/>
          <p:nvPr/>
        </p:nvSpPr>
        <p:spPr>
          <a:xfrm>
            <a:off x="5137834" y="269135"/>
            <a:ext cx="988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具体内容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73" name="矩形 55"/>
          <p:cNvSpPr/>
          <p:nvPr/>
        </p:nvSpPr>
        <p:spPr>
          <a:xfrm>
            <a:off x="6285040" y="264372"/>
            <a:ext cx="1103381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74" name="文本框 56"/>
          <p:cNvSpPr txBox="1"/>
          <p:nvPr/>
        </p:nvSpPr>
        <p:spPr>
          <a:xfrm>
            <a:off x="6180503" y="264372"/>
            <a:ext cx="11918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重大意义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pic>
        <p:nvPicPr>
          <p:cNvPr id="209716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3347381" y="4201796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0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4812163" y="4985008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1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4928877" y="3361329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2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3495449" y="2529827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5400000" flipH="1">
            <a:off x="72993" y="3025914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16200000" flipH="1">
            <a:off x="6623227" y="4576182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71" name="组合 100"/>
          <p:cNvGrpSpPr/>
          <p:nvPr/>
        </p:nvGrpSpPr>
        <p:grpSpPr>
          <a:xfrm>
            <a:off x="8450700" y="1412778"/>
            <a:ext cx="45719" cy="781284"/>
            <a:chOff x="9161390" y="-672668"/>
            <a:chExt cx="180000" cy="781284"/>
          </a:xfrm>
        </p:grpSpPr>
        <p:sp>
          <p:nvSpPr>
            <p:cNvPr id="1048675" name="矩形 101"/>
            <p:cNvSpPr/>
            <p:nvPr/>
          </p:nvSpPr>
          <p:spPr>
            <a:xfrm>
              <a:off x="9161390" y="-672668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C8620E">
                    <a:lumMod val="89000"/>
                  </a:srgbClr>
                </a:gs>
                <a:gs pos="20000">
                  <a:srgbClr val="F08224"/>
                </a:gs>
                <a:gs pos="80000">
                  <a:srgbClr val="E97E1F"/>
                </a:gs>
                <a:gs pos="100000">
                  <a:srgbClr val="E17919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76" name="矩形 102"/>
            <p:cNvSpPr/>
            <p:nvPr/>
          </p:nvSpPr>
          <p:spPr>
            <a:xfrm>
              <a:off x="9161390" y="-47224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78AC5"/>
                </a:gs>
                <a:gs pos="20000">
                  <a:srgbClr val="2CB9F8"/>
                </a:gs>
                <a:gs pos="80000">
                  <a:srgbClr val="81D5FB"/>
                </a:gs>
                <a:gs pos="100000">
                  <a:srgbClr val="1AA2D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77" name="矩形 103"/>
            <p:cNvSpPr/>
            <p:nvPr/>
          </p:nvSpPr>
          <p:spPr>
            <a:xfrm flipH="1">
              <a:off x="9161390" y="-71384"/>
              <a:ext cx="180000" cy="180000"/>
            </a:xfrm>
            <a:prstGeom prst="rect">
              <a:avLst/>
            </a:prstGeom>
            <a:gradFill>
              <a:gsLst>
                <a:gs pos="0">
                  <a:srgbClr val="B09368"/>
                </a:gs>
                <a:gs pos="20000">
                  <a:srgbClr val="C8B496"/>
                </a:gs>
                <a:gs pos="80000">
                  <a:srgbClr val="C8B496"/>
                </a:gs>
                <a:gs pos="100000">
                  <a:srgbClr val="BCA47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78" name="矩形 104"/>
            <p:cNvSpPr/>
            <p:nvPr/>
          </p:nvSpPr>
          <p:spPr>
            <a:xfrm flipH="1">
              <a:off x="9161390" y="-271812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BE321E"/>
                </a:gs>
                <a:gs pos="20000">
                  <a:srgbClr val="F55A50">
                    <a:alpha val="70000"/>
                  </a:srgbClr>
                </a:gs>
                <a:gs pos="80000">
                  <a:srgbClr val="F55A50"/>
                </a:gs>
                <a:gs pos="100000">
                  <a:srgbClr val="DA4637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048679" name="TextBox 41"/>
          <p:cNvSpPr txBox="1"/>
          <p:nvPr/>
        </p:nvSpPr>
        <p:spPr>
          <a:xfrm>
            <a:off x="5964291" y="861233"/>
            <a:ext cx="2472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一带一路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048680" name="文本框 2"/>
          <p:cNvSpPr txBox="1"/>
          <p:nvPr/>
        </p:nvSpPr>
        <p:spPr>
          <a:xfrm>
            <a:off x="1531243" y="246325"/>
            <a:ext cx="1154979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  目录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81" name="Rectangle 2"/>
          <p:cNvSpPr txBox="1">
            <a:spLocks noChangeArrowheads="1"/>
          </p:cNvSpPr>
          <p:nvPr/>
        </p:nvSpPr>
        <p:spPr>
          <a:xfrm>
            <a:off x="335473" y="732462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dirty="0" smtClean="0">
                <a:solidFill>
                  <a:srgbClr val="FF0000"/>
                </a:solidFill>
                <a:ea typeface="楷体" panose="02010609060101010101" pitchFamily="49" charset="-122"/>
                <a:sym typeface="Arial" panose="020B0604020202020204" pitchFamily="34" charset="0"/>
              </a:rPr>
              <a:t>“</a:t>
            </a:r>
            <a:r>
              <a:rPr lang="zh-CN" sz="3200" dirty="0" smtClean="0">
                <a:solidFill>
                  <a:srgbClr val="FF0000"/>
                </a:solidFill>
                <a:ea typeface="楷体" panose="02010609060101010101" pitchFamily="49" charset="-122"/>
                <a:sym typeface="Arial" panose="020B0604020202020204" pitchFamily="34" charset="0"/>
              </a:rPr>
              <a:t>无数铃声摇过渍，应驮白练到安西。”</a:t>
            </a:r>
            <a:endParaRPr lang="zh-CN" sz="3200" dirty="0">
              <a:solidFill>
                <a:srgbClr val="FF0000"/>
              </a:solidFill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48682" name="Rectangle 3"/>
          <p:cNvSpPr txBox="1">
            <a:spLocks noChangeArrowheads="1"/>
          </p:cNvSpPr>
          <p:nvPr/>
        </p:nvSpPr>
        <p:spPr>
          <a:xfrm>
            <a:off x="426869" y="1844595"/>
            <a:ext cx="7620000" cy="2232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1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自此，丝绸之路沿线国家和地区在丝绸、皮毛、玉石、珠宝、香料等领域的商品交换不断繁荣，文化、宗教等人文交流也日益活跃，不仅成为亚欧国家互通有无的商贸大道，也是促进亚欧各国和中国友好往来、沟通东西方文化的友谊之路。</a:t>
            </a:r>
            <a:endParaRPr lang="zh-CN" altLang="en-US" sz="180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18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19世纪末，德国地质学家李希霍芬将这条东西大通道誉为“丝绸之路”。德国人胡特森在多年研究的基础上，撰写成专著《丝路》。从此，丝绸之路这一称谓得到世界的认可。</a:t>
            </a:r>
            <a:endParaRPr lang="zh-CN" altLang="en-US" sz="18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09717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1618" y="4204738"/>
            <a:ext cx="6049963" cy="26766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4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971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6" name="图片 4"/>
          <p:cNvPicPr>
            <a:picLocks noChangeAspect="1"/>
          </p:cNvPicPr>
          <p:nvPr/>
        </p:nvPicPr>
        <p:blipFill>
          <a:blip r:embed="rId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81899"/>
            <a:ext cx="9144000" cy="6276105"/>
          </a:xfrm>
          <a:prstGeom prst="rect">
            <a:avLst/>
          </a:prstGeom>
        </p:spPr>
      </p:pic>
      <p:sp>
        <p:nvSpPr>
          <p:cNvPr id="1048683" name="矩形 14"/>
          <p:cNvSpPr/>
          <p:nvPr/>
        </p:nvSpPr>
        <p:spPr>
          <a:xfrm>
            <a:off x="-2645" y="8177"/>
            <a:ext cx="9144000" cy="306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84" name="矩形 16"/>
          <p:cNvSpPr/>
          <p:nvPr/>
        </p:nvSpPr>
        <p:spPr>
          <a:xfrm>
            <a:off x="2" y="269113"/>
            <a:ext cx="1535131" cy="623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85" name="矩形 30"/>
          <p:cNvSpPr/>
          <p:nvPr/>
        </p:nvSpPr>
        <p:spPr>
          <a:xfrm>
            <a:off x="7388421" y="279871"/>
            <a:ext cx="1752934" cy="2969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86" name="文本框 32"/>
          <p:cNvSpPr txBox="1"/>
          <p:nvPr/>
        </p:nvSpPr>
        <p:spPr>
          <a:xfrm>
            <a:off x="7906369" y="261261"/>
            <a:ext cx="1469299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0" dirty="0">
                <a:solidFill>
                  <a:prstClr val="white"/>
                </a:solidFill>
                <a:latin typeface="Segoe UI Light" panose="020B0502040204020203"/>
              </a:rPr>
              <a:t>总结</a:t>
            </a:r>
            <a:endParaRPr lang="zh-CN" altLang="en-US" sz="1350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87" name="文本框 1"/>
          <p:cNvSpPr txBox="1"/>
          <p:nvPr/>
        </p:nvSpPr>
        <p:spPr>
          <a:xfrm>
            <a:off x="-587927" y="0"/>
            <a:ext cx="2037867" cy="80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一带</a:t>
            </a:r>
            <a:endParaRPr lang="en-US" altLang="zh-CN" sz="2400" b="1" dirty="0">
              <a:solidFill>
                <a:prstClr val="white"/>
              </a:solidFill>
              <a:latin typeface="Segoe UI Light" panose="020B0502040204020203"/>
            </a:endParaRPr>
          </a:p>
          <a:p>
            <a:pPr algn="ctr"/>
            <a:r>
              <a:rPr lang="en-US" altLang="zh-CN" sz="2400" b="1" dirty="0">
                <a:solidFill>
                  <a:prstClr val="white"/>
                </a:solidFill>
                <a:latin typeface="Segoe UI Light" panose="020B0502040204020203"/>
              </a:rPr>
              <a:t>            </a:t>
            </a:r>
            <a:r>
              <a:rPr lang="zh-CN" altLang="en-US" sz="2400" b="1" dirty="0">
                <a:solidFill>
                  <a:prstClr val="white"/>
                </a:solidFill>
                <a:latin typeface="Segoe UI Light" panose="020B0502040204020203"/>
              </a:rPr>
              <a:t>一路</a:t>
            </a:r>
            <a:endParaRPr lang="zh-CN" altLang="en-US" sz="2400" b="1" dirty="0">
              <a:solidFill>
                <a:prstClr val="white"/>
              </a:solidFill>
              <a:latin typeface="Segoe UI Light" panose="020B0502040204020203"/>
            </a:endParaRPr>
          </a:p>
        </p:txBody>
      </p:sp>
      <p:sp>
        <p:nvSpPr>
          <p:cNvPr id="1048688" name="矩形 49"/>
          <p:cNvSpPr/>
          <p:nvPr/>
        </p:nvSpPr>
        <p:spPr>
          <a:xfrm>
            <a:off x="2585574" y="264869"/>
            <a:ext cx="1651295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89" name="文本框 50"/>
          <p:cNvSpPr txBox="1"/>
          <p:nvPr/>
        </p:nvSpPr>
        <p:spPr>
          <a:xfrm>
            <a:off x="2585962" y="258288"/>
            <a:ext cx="1590859" cy="3231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丝绸之路概况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90" name="矩形 51"/>
          <p:cNvSpPr/>
          <p:nvPr/>
        </p:nvSpPr>
        <p:spPr>
          <a:xfrm>
            <a:off x="4202804" y="261918"/>
            <a:ext cx="1110659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91" name="文本框 52"/>
          <p:cNvSpPr txBox="1"/>
          <p:nvPr/>
        </p:nvSpPr>
        <p:spPr>
          <a:xfrm>
            <a:off x="3984246" y="258511"/>
            <a:ext cx="10047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实施</a:t>
            </a:r>
            <a:r>
              <a:rPr lang="zh-CN" altLang="en-US" sz="1500" dirty="0" smtClean="0">
                <a:solidFill>
                  <a:prstClr val="white"/>
                </a:solidFill>
              </a:rPr>
              <a:t>背景 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92" name="矩形 53"/>
          <p:cNvSpPr/>
          <p:nvPr/>
        </p:nvSpPr>
        <p:spPr>
          <a:xfrm>
            <a:off x="5294214" y="257503"/>
            <a:ext cx="996927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93" name="文本框 54"/>
          <p:cNvSpPr txBox="1"/>
          <p:nvPr/>
        </p:nvSpPr>
        <p:spPr>
          <a:xfrm>
            <a:off x="5137834" y="269135"/>
            <a:ext cx="988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 smtClean="0">
                <a:solidFill>
                  <a:prstClr val="white"/>
                </a:solidFill>
              </a:rPr>
              <a:t>具体内容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694" name="矩形 55"/>
          <p:cNvSpPr/>
          <p:nvPr/>
        </p:nvSpPr>
        <p:spPr>
          <a:xfrm>
            <a:off x="6285040" y="264372"/>
            <a:ext cx="1103381" cy="319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48695" name="文本框 56"/>
          <p:cNvSpPr txBox="1"/>
          <p:nvPr/>
        </p:nvSpPr>
        <p:spPr>
          <a:xfrm>
            <a:off x="6180503" y="264372"/>
            <a:ext cx="11918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重大意义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pic>
        <p:nvPicPr>
          <p:cNvPr id="209717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3347381" y="4201796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8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18006122" flipH="1" flipV="1">
            <a:off x="4812163" y="4985008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7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4928877" y="3361329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80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767" r="7205" b="57679"/>
          <a:stretch>
            <a:fillRect/>
          </a:stretch>
        </p:blipFill>
        <p:spPr bwMode="auto">
          <a:xfrm rot="7202630" flipH="1" flipV="1">
            <a:off x="3495449" y="2529827"/>
            <a:ext cx="864000" cy="2954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8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5400000" flipH="1">
            <a:off x="72993" y="3025914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8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67" r="7205" b="57679"/>
          <a:stretch>
            <a:fillRect/>
          </a:stretch>
        </p:blipFill>
        <p:spPr bwMode="auto">
          <a:xfrm rot="16200000" flipH="1">
            <a:off x="6623227" y="4576182"/>
            <a:ext cx="2446289" cy="83651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73" name="组合 100"/>
          <p:cNvGrpSpPr/>
          <p:nvPr/>
        </p:nvGrpSpPr>
        <p:grpSpPr>
          <a:xfrm>
            <a:off x="8450700" y="1412778"/>
            <a:ext cx="45719" cy="781284"/>
            <a:chOff x="9161390" y="-672668"/>
            <a:chExt cx="180000" cy="781284"/>
          </a:xfrm>
        </p:grpSpPr>
        <p:sp>
          <p:nvSpPr>
            <p:cNvPr id="1048696" name="矩形 101"/>
            <p:cNvSpPr/>
            <p:nvPr/>
          </p:nvSpPr>
          <p:spPr>
            <a:xfrm>
              <a:off x="9161390" y="-672668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C8620E">
                    <a:lumMod val="89000"/>
                  </a:srgbClr>
                </a:gs>
                <a:gs pos="20000">
                  <a:srgbClr val="F08224"/>
                </a:gs>
                <a:gs pos="80000">
                  <a:srgbClr val="E97E1F"/>
                </a:gs>
                <a:gs pos="100000">
                  <a:srgbClr val="E17919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97" name="矩形 102"/>
            <p:cNvSpPr/>
            <p:nvPr/>
          </p:nvSpPr>
          <p:spPr>
            <a:xfrm>
              <a:off x="9161390" y="-47224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78AC5"/>
                </a:gs>
                <a:gs pos="20000">
                  <a:srgbClr val="2CB9F8"/>
                </a:gs>
                <a:gs pos="80000">
                  <a:srgbClr val="81D5FB"/>
                </a:gs>
                <a:gs pos="100000">
                  <a:srgbClr val="1AA2D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98" name="矩形 103"/>
            <p:cNvSpPr/>
            <p:nvPr/>
          </p:nvSpPr>
          <p:spPr>
            <a:xfrm flipH="1">
              <a:off x="9161390" y="-71384"/>
              <a:ext cx="180000" cy="180000"/>
            </a:xfrm>
            <a:prstGeom prst="rect">
              <a:avLst/>
            </a:prstGeom>
            <a:gradFill>
              <a:gsLst>
                <a:gs pos="0">
                  <a:srgbClr val="B09368"/>
                </a:gs>
                <a:gs pos="20000">
                  <a:srgbClr val="C8B496"/>
                </a:gs>
                <a:gs pos="80000">
                  <a:srgbClr val="C8B496"/>
                </a:gs>
                <a:gs pos="100000">
                  <a:srgbClr val="BCA47F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8699" name="矩形 104"/>
            <p:cNvSpPr/>
            <p:nvPr/>
          </p:nvSpPr>
          <p:spPr>
            <a:xfrm flipH="1">
              <a:off x="9161390" y="-271812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BE321E"/>
                </a:gs>
                <a:gs pos="20000">
                  <a:srgbClr val="F55A50">
                    <a:alpha val="70000"/>
                  </a:srgbClr>
                </a:gs>
                <a:gs pos="80000">
                  <a:srgbClr val="F55A50"/>
                </a:gs>
                <a:gs pos="100000">
                  <a:srgbClr val="DA4637"/>
                </a:gs>
              </a:gsLst>
              <a:lin ang="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048700" name="TextBox 41"/>
          <p:cNvSpPr txBox="1"/>
          <p:nvPr/>
        </p:nvSpPr>
        <p:spPr>
          <a:xfrm>
            <a:off x="5964291" y="861233"/>
            <a:ext cx="2472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一带一路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048701" name="文本框 2"/>
          <p:cNvSpPr txBox="1"/>
          <p:nvPr/>
        </p:nvSpPr>
        <p:spPr>
          <a:xfrm>
            <a:off x="1531243" y="246325"/>
            <a:ext cx="1154979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1500" dirty="0">
                <a:solidFill>
                  <a:prstClr val="white"/>
                </a:solidFill>
              </a:rPr>
              <a:t>      目录</a:t>
            </a:r>
            <a:endParaRPr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048702" name="Rectangle 2"/>
          <p:cNvSpPr txBox="1">
            <a:spLocks noChangeArrowheads="1"/>
          </p:cNvSpPr>
          <p:nvPr/>
        </p:nvSpPr>
        <p:spPr>
          <a:xfrm>
            <a:off x="418316" y="791645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rgbClr val="FF0000"/>
                </a:solidFill>
                <a:ea typeface="楷体" panose="02010609060101010101" pitchFamily="49" charset="-122"/>
                <a:sym typeface="Arial" panose="020B0604020202020204" pitchFamily="34" charset="0"/>
              </a:rPr>
              <a:t>古代海上丝绸之路</a:t>
            </a:r>
            <a:endParaRPr lang="zh-CN" altLang="en-US" sz="3200" dirty="0">
              <a:solidFill>
                <a:srgbClr val="FF0000"/>
              </a:solidFill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48703" name="Rectangle 3"/>
          <p:cNvSpPr txBox="1">
            <a:spLocks noChangeArrowheads="1"/>
          </p:cNvSpPr>
          <p:nvPr/>
        </p:nvSpPr>
        <p:spPr>
          <a:xfrm>
            <a:off x="457200" y="1752600"/>
            <a:ext cx="7620000" cy="427013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7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zh-CN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古代中国与外国交通贸易和文化交往的海上通道，又被称作为海上陶瓷之路、海上香料之路。</a:t>
            </a:r>
            <a:endParaRPr lang="zh-CN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zh-CN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汉朝时期，中国与马来半岛就已有交流，特别是唐代之后，来往更加密切，往来途径主要依靠海路，而中西贸易也利用此航道作为交易之道。这条通道形成的主因，是因为中国东南沿海山多平原少，前往西域走陆路会经过许多较不适合人类居住的地区，而海路可以依靠中国东岸夏、冬两季季风助航，因此自古许多人便积极开辟海路通往欧亚各国。</a:t>
            </a:r>
            <a:endParaRPr lang="zh-CN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zh-CN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其航线主要有东海起航线和南海起航线，形成于秦汉时期，发展于三国隋朝时期，繁荣于唐宋时期，转变于明清时期。南海起航线由中国沿海港去往东南亚、南亚、阿拉伯和东非沿海诸国，其主港历代有所变迁，先后经历了徐闻古港、广州、泉州、漳州等。东海起航线由中国沿海港去往朝鲜、日本，其主港是青岛古港，可驶往辽东半岛、朝鲜半岛、日本列岛，很早就有了对日韩的人员交往和文化经贸联系，这条航线也被史学界称为“东方海上丝绸之路”。</a:t>
            </a:r>
            <a:endParaRPr lang="zh-CN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48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48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WPS 演示</Application>
  <PresentationFormat>全屏显示(4:3)</PresentationFormat>
  <Paragraphs>127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Calibri</vt:lpstr>
      <vt:lpstr>方正正准黑简体</vt:lpstr>
      <vt:lpstr>华文行楷</vt:lpstr>
      <vt:lpstr>华文新魏</vt:lpstr>
      <vt:lpstr>方正魏碑_GBK</vt:lpstr>
      <vt:lpstr>楷体</vt:lpstr>
      <vt:lpstr>Segoe UI Light</vt:lpstr>
      <vt:lpstr>Algerian</vt:lpstr>
      <vt:lpstr>GungsuhChe</vt:lpstr>
      <vt:lpstr>Batang</vt:lpstr>
      <vt:lpstr>Calibri</vt:lpstr>
      <vt:lpstr>方正舒体</vt:lpstr>
      <vt:lpstr>黑体</vt:lpstr>
      <vt:lpstr>Arial Unicode MS</vt:lpstr>
      <vt:lpstr>Arial Black</vt:lpstr>
      <vt:lpstr>幼圆</vt:lpstr>
      <vt:lpstr>方正细倩_GBK</vt:lpstr>
      <vt:lpstr>Impact</vt:lpstr>
      <vt:lpstr>Arial Unicode MS</vt:lpstr>
      <vt:lpstr>DFPLiKingHei-XB</vt:lpstr>
      <vt:lpstr>隶书</vt:lpstr>
      <vt:lpstr>方正细圆_GBK</vt:lpstr>
      <vt:lpstr>Tahoma</vt:lpstr>
      <vt:lpstr>华文隶书</vt:lpstr>
      <vt:lpstr>Segoe Print</vt:lpstr>
      <vt:lpstr>MingLiU</vt:lpstr>
      <vt:lpstr>基本</vt:lpstr>
      <vt:lpstr>PowerPoint 演示文稿</vt:lpstr>
      <vt:lpstr>PowerPoint 演示文稿</vt:lpstr>
      <vt:lpstr>PowerPoint 演示文稿</vt:lpstr>
      <vt:lpstr>带你去看 “一带一路”的前世今生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Yunyue</dc:creator>
  <cp:lastModifiedBy>kuke-100</cp:lastModifiedBy>
  <cp:revision>12</cp:revision>
  <dcterms:created xsi:type="dcterms:W3CDTF">2015-05-08T10:49:00Z</dcterms:created>
  <dcterms:modified xsi:type="dcterms:W3CDTF">2018-03-28T14:18:26Z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